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Lst>
  <p:sldIdLst>
    <p:sldId id="269" r:id="rId2"/>
    <p:sldId id="256" r:id="rId3"/>
    <p:sldId id="259" r:id="rId4"/>
    <p:sldId id="257" r:id="rId5"/>
    <p:sldId id="260" r:id="rId6"/>
    <p:sldId id="271" r:id="rId7"/>
    <p:sldId id="272" r:id="rId8"/>
    <p:sldId id="274" r:id="rId9"/>
    <p:sldId id="275" r:id="rId10"/>
    <p:sldId id="276" r:id="rId11"/>
    <p:sldId id="277" r:id="rId12"/>
    <p:sldId id="278" r:id="rId13"/>
    <p:sldId id="267" r:id="rId14"/>
    <p:sldId id="266" r:id="rId15"/>
    <p:sldId id="270" r:id="rId16"/>
    <p:sldId id="27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38" autoAdjust="0"/>
    <p:restoredTop sz="94660"/>
  </p:normalViewPr>
  <p:slideViewPr>
    <p:cSldViewPr snapToGrid="0">
      <p:cViewPr varScale="1">
        <p:scale>
          <a:sx n="128" d="100"/>
          <a:sy n="128" d="100"/>
        </p:scale>
        <p:origin x="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114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50878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57156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4026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t>5/25/21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984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5/25/21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3136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5/25/21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017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746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40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pPr/>
              <a:t>5/25/21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292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t>5/25/21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9651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5/25/21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01001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ok 2" descr="Obrázok, na ktorom je hračka, LEGO&#10;&#10;Automaticky generovaný popis">
            <a:extLst>
              <a:ext uri="{FF2B5EF4-FFF2-40B4-BE49-F238E27FC236}">
                <a16:creationId xmlns:a16="http://schemas.microsoft.com/office/drawing/2014/main" id="{3813E30C-B847-443F-971D-D6FE9BC96FD4}"/>
              </a:ext>
            </a:extLst>
          </p:cNvPr>
          <p:cNvPicPr>
            <a:picLocks noChangeAspect="1"/>
          </p:cNvPicPr>
          <p:nvPr/>
        </p:nvPicPr>
        <p:blipFill>
          <a:blip r:embed="rId2"/>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0989A256-114A-41F6-B272-296FCB1A3033}"/>
              </a:ext>
            </a:extLst>
          </p:cNvPr>
          <p:cNvPicPr>
            <a:picLocks noChangeAspect="1"/>
          </p:cNvPicPr>
          <p:nvPr/>
        </p:nvPicPr>
        <p:blipFill>
          <a:blip r:embed="rId3"/>
          <a:stretch>
            <a:fillRect/>
          </a:stretch>
        </p:blipFill>
        <p:spPr>
          <a:xfrm>
            <a:off x="3450167" y="1781969"/>
            <a:ext cx="5291666" cy="3294062"/>
          </a:xfrm>
          <a:prstGeom prst="rect">
            <a:avLst/>
          </a:prstGeom>
        </p:spPr>
      </p:pic>
    </p:spTree>
    <p:extLst>
      <p:ext uri="{BB962C8B-B14F-4D97-AF65-F5344CB8AC3E}">
        <p14:creationId xmlns:p14="http://schemas.microsoft.com/office/powerpoint/2010/main" val="1957061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ok 11" descr="Obrázok, na ktorom je LEGO, hračka&#10;&#10;Automaticky generovaný popis">
            <a:extLst>
              <a:ext uri="{FF2B5EF4-FFF2-40B4-BE49-F238E27FC236}">
                <a16:creationId xmlns:a16="http://schemas.microsoft.com/office/drawing/2014/main" id="{F75EF5B3-18ED-4E1F-9CEC-50DE3D5D5D07}"/>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825" y="603454"/>
            <a:ext cx="8771649" cy="1785104"/>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UNB Staré mesto:</a:t>
            </a:r>
          </a:p>
          <a:p>
            <a:r>
              <a:rPr lang="sk-SK" sz="1400" dirty="0">
                <a:latin typeface="Arial" panose="020B0604020202020204" pitchFamily="34" charset="0"/>
                <a:cs typeface="Arial" panose="020B0604020202020204" pitchFamily="34" charset="0"/>
              </a:rPr>
              <a:t>Rekonštrukcia jednotlivých blokov budov pozostávala z kompletnej renovácie podľa zadania </a:t>
            </a:r>
            <a:r>
              <a:rPr lang="sk-SK" sz="1400" dirty="0" err="1">
                <a:latin typeface="Arial" panose="020B0604020202020204" pitchFamily="34" charset="0"/>
                <a:cs typeface="Arial" panose="020B0604020202020204" pitchFamily="34" charset="0"/>
              </a:rPr>
              <a:t>objednávaťeľa</a:t>
            </a:r>
            <a:r>
              <a:rPr lang="sk-SK" sz="1400" dirty="0">
                <a:latin typeface="Arial" panose="020B0604020202020204" pitchFamily="34" charset="0"/>
                <a:cs typeface="Arial" panose="020B0604020202020204" pitchFamily="34" charset="0"/>
              </a:rPr>
              <a:t> a </a:t>
            </a:r>
            <a:r>
              <a:rPr lang="sk-SK" sz="1400" dirty="0" err="1">
                <a:latin typeface="Arial" panose="020B0604020202020204" pitchFamily="34" charset="0"/>
                <a:cs typeface="Arial" panose="020B0604020202020204" pitchFamily="34" charset="0"/>
              </a:rPr>
              <a:t>pamiatkárov</a:t>
            </a:r>
            <a:r>
              <a:rPr lang="sk-SK" sz="1400" dirty="0">
                <a:latin typeface="Arial" panose="020B0604020202020204" pitchFamily="34" charset="0"/>
                <a:cs typeface="Arial" panose="020B0604020202020204" pitchFamily="34" charset="0"/>
              </a:rPr>
              <a:t>. Realizácia bola náročná vzhľadom aj na zachovanie vizuálu pamiatkových požiadaviek:</a:t>
            </a:r>
          </a:p>
          <a:p>
            <a:endParaRPr lang="sk-SK" sz="16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UNB </a:t>
            </a:r>
            <a:r>
              <a:rPr lang="sk-SK" sz="1600" dirty="0" err="1">
                <a:latin typeface="Arial" panose="020B0604020202020204" pitchFamily="34" charset="0"/>
                <a:cs typeface="Arial" panose="020B0604020202020204" pitchFamily="34" charset="0"/>
              </a:rPr>
              <a:t>a.s</a:t>
            </a:r>
            <a:r>
              <a:rPr lang="sk-SK" sz="1600" dirty="0">
                <a:latin typeface="Arial" panose="020B0604020202020204" pitchFamily="34" charset="0"/>
                <a:cs typeface="Arial" panose="020B0604020202020204" pitchFamily="34" charset="0"/>
              </a:rPr>
              <a:t>. </a:t>
            </a:r>
            <a:r>
              <a:rPr lang="sk-SK" sz="1600" dirty="0" err="1">
                <a:latin typeface="Arial" panose="020B0604020202020204" pitchFamily="34" charset="0"/>
                <a:cs typeface="Arial" panose="020B0604020202020204" pitchFamily="34" charset="0"/>
              </a:rPr>
              <a:t>Mickiewiczova</a:t>
            </a:r>
            <a:r>
              <a:rPr lang="sk-SK" sz="1600" dirty="0">
                <a:latin typeface="Arial" panose="020B0604020202020204" pitchFamily="34" charset="0"/>
                <a:cs typeface="Arial" panose="020B0604020202020204" pitchFamily="34" charset="0"/>
              </a:rPr>
              <a:t> - Staré mesto,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rekonštrukcia blokov budov</a:t>
            </a:r>
            <a:endParaRPr lang="sk-SK" sz="1600" baseline="300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3 mesiace </a:t>
            </a:r>
          </a:p>
        </p:txBody>
      </p:sp>
      <p:pic>
        <p:nvPicPr>
          <p:cNvPr id="11" name="Obrázok 10">
            <a:extLst>
              <a:ext uri="{FF2B5EF4-FFF2-40B4-BE49-F238E27FC236}">
                <a16:creationId xmlns:a16="http://schemas.microsoft.com/office/drawing/2014/main" id="{E44BDFB5-AEBD-48E5-BE69-D985E06F9088}"/>
              </a:ext>
            </a:extLst>
          </p:cNvPr>
          <p:cNvPicPr>
            <a:picLocks noChangeAspect="1"/>
          </p:cNvPicPr>
          <p:nvPr/>
        </p:nvPicPr>
        <p:blipFill>
          <a:blip r:embed="rId3"/>
          <a:stretch>
            <a:fillRect/>
          </a:stretch>
        </p:blipFill>
        <p:spPr>
          <a:xfrm rot="5400000">
            <a:off x="352914" y="3035188"/>
            <a:ext cx="3844159" cy="2883119"/>
          </a:xfrm>
          <a:prstGeom prst="rect">
            <a:avLst/>
          </a:prstGeom>
        </p:spPr>
      </p:pic>
      <p:pic>
        <p:nvPicPr>
          <p:cNvPr id="14" name="Obrázok 13">
            <a:extLst>
              <a:ext uri="{FF2B5EF4-FFF2-40B4-BE49-F238E27FC236}">
                <a16:creationId xmlns:a16="http://schemas.microsoft.com/office/drawing/2014/main" id="{277C51BA-E408-4422-8EE6-12F6E43EB49A}"/>
              </a:ext>
            </a:extLst>
          </p:cNvPr>
          <p:cNvPicPr>
            <a:picLocks noChangeAspect="1"/>
          </p:cNvPicPr>
          <p:nvPr/>
        </p:nvPicPr>
        <p:blipFill>
          <a:blip r:embed="rId4"/>
          <a:stretch>
            <a:fillRect/>
          </a:stretch>
        </p:blipFill>
        <p:spPr>
          <a:xfrm rot="5400000">
            <a:off x="3236031" y="3035191"/>
            <a:ext cx="3844155" cy="2883116"/>
          </a:xfrm>
          <a:prstGeom prst="rect">
            <a:avLst/>
          </a:prstGeom>
        </p:spPr>
      </p:pic>
      <p:pic>
        <p:nvPicPr>
          <p:cNvPr id="15" name="Obrázok 14" descr="Obrázok, na ktorom je vnútri, žltý, drevo&#10;&#10;Automaticky generovaný popis">
            <a:extLst>
              <a:ext uri="{FF2B5EF4-FFF2-40B4-BE49-F238E27FC236}">
                <a16:creationId xmlns:a16="http://schemas.microsoft.com/office/drawing/2014/main" id="{AE4DF8A1-F78D-4189-860A-77B50D68946E}"/>
              </a:ext>
            </a:extLst>
          </p:cNvPr>
          <p:cNvPicPr>
            <a:picLocks noChangeAspect="1"/>
          </p:cNvPicPr>
          <p:nvPr/>
        </p:nvPicPr>
        <p:blipFill>
          <a:blip r:embed="rId5"/>
          <a:stretch>
            <a:fillRect/>
          </a:stretch>
        </p:blipFill>
        <p:spPr>
          <a:xfrm rot="5400000">
            <a:off x="6119149" y="3048094"/>
            <a:ext cx="3844157" cy="2883118"/>
          </a:xfrm>
          <a:prstGeom prst="rect">
            <a:avLst/>
          </a:prstGeom>
        </p:spPr>
      </p:pic>
      <p:pic>
        <p:nvPicPr>
          <p:cNvPr id="13" name="Obrázok 12">
            <a:extLst>
              <a:ext uri="{FF2B5EF4-FFF2-40B4-BE49-F238E27FC236}">
                <a16:creationId xmlns:a16="http://schemas.microsoft.com/office/drawing/2014/main" id="{13242849-035A-4882-A7F3-A66F7A34ED4C}"/>
              </a:ext>
            </a:extLst>
          </p:cNvPr>
          <p:cNvPicPr>
            <a:picLocks noChangeAspect="1"/>
          </p:cNvPicPr>
          <p:nvPr/>
        </p:nvPicPr>
        <p:blipFill>
          <a:blip r:embed="rId6"/>
          <a:stretch>
            <a:fillRect/>
          </a:stretch>
        </p:blipFill>
        <p:spPr>
          <a:xfrm>
            <a:off x="5354426" y="1773043"/>
            <a:ext cx="2008454" cy="768723"/>
          </a:xfrm>
          <a:prstGeom prst="rect">
            <a:avLst/>
          </a:prstGeom>
        </p:spPr>
      </p:pic>
    </p:spTree>
    <p:extLst>
      <p:ext uri="{BB962C8B-B14F-4D97-AF65-F5344CB8AC3E}">
        <p14:creationId xmlns:p14="http://schemas.microsoft.com/office/powerpoint/2010/main" val="110903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descr="Obrázok, na ktorom je LEGO, hračka&#10;&#10;Automaticky generovaný popis">
            <a:extLst>
              <a:ext uri="{FF2B5EF4-FFF2-40B4-BE49-F238E27FC236}">
                <a16:creationId xmlns:a16="http://schemas.microsoft.com/office/drawing/2014/main" id="{9B7902C2-EE1D-483E-8B98-7D3333A29297}"/>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825" y="603454"/>
            <a:ext cx="9821471" cy="2031325"/>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BD </a:t>
            </a:r>
            <a:r>
              <a:rPr lang="sk-SK" b="1" u="sng" dirty="0" err="1">
                <a:solidFill>
                  <a:srgbClr val="009228"/>
                </a:solidFill>
                <a:latin typeface="Arial" panose="020B0604020202020204" pitchFamily="34" charset="0"/>
                <a:cs typeface="Arial" panose="020B0604020202020204" pitchFamily="34" charset="0"/>
              </a:rPr>
              <a:t>Grosslingova</a:t>
            </a:r>
            <a:r>
              <a:rPr lang="sk-SK" b="1" u="sng" dirty="0">
                <a:solidFill>
                  <a:srgbClr val="009228"/>
                </a:solidFill>
                <a:latin typeface="Arial" panose="020B0604020202020204" pitchFamily="34" charset="0"/>
                <a:cs typeface="Arial" panose="020B0604020202020204" pitchFamily="34" charset="0"/>
              </a:rPr>
              <a:t>:</a:t>
            </a:r>
          </a:p>
          <a:p>
            <a:r>
              <a:rPr lang="sk-SK" sz="1400" dirty="0">
                <a:latin typeface="Arial" panose="020B0604020202020204" pitchFamily="34" charset="0"/>
                <a:cs typeface="Arial" panose="020B0604020202020204" pitchFamily="34" charset="0"/>
              </a:rPr>
              <a:t>Rekonštrukcia BD pozostávala z kompletnej renovácie bytového domu a strechy  podľa projektovej a </a:t>
            </a:r>
            <a:r>
              <a:rPr lang="sk-SK" sz="1400" dirty="0" err="1">
                <a:latin typeface="Arial" panose="020B0604020202020204" pitchFamily="34" charset="0"/>
                <a:cs typeface="Arial" panose="020B0604020202020204" pitchFamily="34" charset="0"/>
              </a:rPr>
              <a:t>teplotechnickej</a:t>
            </a:r>
            <a:r>
              <a:rPr lang="sk-SK" sz="1400" dirty="0">
                <a:latin typeface="Arial" panose="020B0604020202020204" pitchFamily="34" charset="0"/>
                <a:cs typeface="Arial" panose="020B0604020202020204" pitchFamily="34" charset="0"/>
              </a:rPr>
              <a:t> dokumentácie ,požiadaviek mestskej časti a </a:t>
            </a:r>
            <a:r>
              <a:rPr lang="sk-SK" sz="1400" dirty="0" err="1">
                <a:latin typeface="Arial" panose="020B0604020202020204" pitchFamily="34" charset="0"/>
                <a:cs typeface="Arial" panose="020B0604020202020204" pitchFamily="34" charset="0"/>
              </a:rPr>
              <a:t>pamiatkárov</a:t>
            </a:r>
            <a:r>
              <a:rPr lang="sk-SK" sz="1400" dirty="0">
                <a:latin typeface="Arial" panose="020B0604020202020204" pitchFamily="34" charset="0"/>
                <a:cs typeface="Arial" panose="020B0604020202020204" pitchFamily="34" charset="0"/>
              </a:rPr>
              <a:t>. Realizácia bola náročná vzhľadom aj na niektoré technické úkony, ako boli výškové presuny materiálov a VZT na strechu</a:t>
            </a:r>
            <a:r>
              <a:rPr lang="sk-SK" sz="1600" dirty="0">
                <a:latin typeface="Arial" panose="020B0604020202020204" pitchFamily="34" charset="0"/>
                <a:cs typeface="Arial" panose="020B0604020202020204" pitchFamily="34" charset="0"/>
              </a:rPr>
              <a:t>.</a:t>
            </a:r>
          </a:p>
          <a:p>
            <a:endParaRPr lang="sk-SK" sz="16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err="1">
                <a:latin typeface="Arial" panose="020B0604020202020204" pitchFamily="34" charset="0"/>
                <a:cs typeface="Arial" panose="020B0604020202020204" pitchFamily="34" charset="0"/>
              </a:rPr>
              <a:t>Grosslingova</a:t>
            </a:r>
            <a:r>
              <a:rPr lang="sk-SK" sz="1600" dirty="0">
                <a:latin typeface="Arial" panose="020B0604020202020204" pitchFamily="34" charset="0"/>
                <a:cs typeface="Arial" panose="020B0604020202020204" pitchFamily="34" charset="0"/>
              </a:rPr>
              <a:t>,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2300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5 mesiacov</a:t>
            </a:r>
          </a:p>
        </p:txBody>
      </p:sp>
      <p:pic>
        <p:nvPicPr>
          <p:cNvPr id="3" name="Obrázok 2" descr="Obrázok, na ktorom je budova, bytový dom&#10;&#10;Automaticky generovaný popis">
            <a:extLst>
              <a:ext uri="{FF2B5EF4-FFF2-40B4-BE49-F238E27FC236}">
                <a16:creationId xmlns:a16="http://schemas.microsoft.com/office/drawing/2014/main" id="{DAB608FA-7C1C-4BB1-B565-2CD6BEB9AB8A}"/>
              </a:ext>
            </a:extLst>
          </p:cNvPr>
          <p:cNvPicPr>
            <a:picLocks noChangeAspect="1"/>
          </p:cNvPicPr>
          <p:nvPr/>
        </p:nvPicPr>
        <p:blipFill>
          <a:blip r:embed="rId3"/>
          <a:stretch>
            <a:fillRect/>
          </a:stretch>
        </p:blipFill>
        <p:spPr>
          <a:xfrm rot="5400000">
            <a:off x="8438394" y="3018056"/>
            <a:ext cx="3572079" cy="2679059"/>
          </a:xfrm>
          <a:prstGeom prst="rect">
            <a:avLst/>
          </a:prstGeom>
        </p:spPr>
      </p:pic>
      <p:pic>
        <p:nvPicPr>
          <p:cNvPr id="5" name="Obrázok 4" descr="Obrázok, na ktorom je bytový dom, budova&#10;&#10;Automaticky generovaný popis">
            <a:extLst>
              <a:ext uri="{FF2B5EF4-FFF2-40B4-BE49-F238E27FC236}">
                <a16:creationId xmlns:a16="http://schemas.microsoft.com/office/drawing/2014/main" id="{0290E9FC-1C82-4590-847F-47E00CD6ACA1}"/>
              </a:ext>
            </a:extLst>
          </p:cNvPr>
          <p:cNvPicPr>
            <a:picLocks noChangeAspect="1"/>
          </p:cNvPicPr>
          <p:nvPr/>
        </p:nvPicPr>
        <p:blipFill>
          <a:blip r:embed="rId4"/>
          <a:stretch>
            <a:fillRect/>
          </a:stretch>
        </p:blipFill>
        <p:spPr>
          <a:xfrm rot="5400000">
            <a:off x="401215" y="3018056"/>
            <a:ext cx="3572079" cy="2679059"/>
          </a:xfrm>
          <a:prstGeom prst="rect">
            <a:avLst/>
          </a:prstGeom>
        </p:spPr>
      </p:pic>
      <p:pic>
        <p:nvPicPr>
          <p:cNvPr id="7" name="Obrázok 6" descr="Obrázok, na ktorom je červené&#10;&#10;Automaticky generovaný popis">
            <a:extLst>
              <a:ext uri="{FF2B5EF4-FFF2-40B4-BE49-F238E27FC236}">
                <a16:creationId xmlns:a16="http://schemas.microsoft.com/office/drawing/2014/main" id="{FCE5BA40-28B7-4C26-8245-348182C31E97}"/>
              </a:ext>
            </a:extLst>
          </p:cNvPr>
          <p:cNvPicPr>
            <a:picLocks noChangeAspect="1"/>
          </p:cNvPicPr>
          <p:nvPr/>
        </p:nvPicPr>
        <p:blipFill>
          <a:blip r:embed="rId5"/>
          <a:stretch>
            <a:fillRect/>
          </a:stretch>
        </p:blipFill>
        <p:spPr>
          <a:xfrm rot="5400000">
            <a:off x="5759335" y="3018056"/>
            <a:ext cx="3572079" cy="2679059"/>
          </a:xfrm>
          <a:prstGeom prst="rect">
            <a:avLst/>
          </a:prstGeom>
        </p:spPr>
      </p:pic>
      <p:pic>
        <p:nvPicPr>
          <p:cNvPr id="13" name="Obrázok 12" descr="Obrázok, na ktorom je text&#10;&#10;Automaticky generovaný popis">
            <a:extLst>
              <a:ext uri="{FF2B5EF4-FFF2-40B4-BE49-F238E27FC236}">
                <a16:creationId xmlns:a16="http://schemas.microsoft.com/office/drawing/2014/main" id="{719A3E1C-0005-4B16-889B-14E6352C6B60}"/>
              </a:ext>
            </a:extLst>
          </p:cNvPr>
          <p:cNvPicPr>
            <a:picLocks noChangeAspect="1"/>
          </p:cNvPicPr>
          <p:nvPr/>
        </p:nvPicPr>
        <p:blipFill>
          <a:blip r:embed="rId6"/>
          <a:stretch>
            <a:fillRect/>
          </a:stretch>
        </p:blipFill>
        <p:spPr>
          <a:xfrm rot="5400000">
            <a:off x="3080275" y="3018056"/>
            <a:ext cx="3572079" cy="2679059"/>
          </a:xfrm>
          <a:prstGeom prst="rect">
            <a:avLst/>
          </a:prstGeom>
        </p:spPr>
      </p:pic>
      <p:pic>
        <p:nvPicPr>
          <p:cNvPr id="12" name="Obrázok 11">
            <a:extLst>
              <a:ext uri="{FF2B5EF4-FFF2-40B4-BE49-F238E27FC236}">
                <a16:creationId xmlns:a16="http://schemas.microsoft.com/office/drawing/2014/main" id="{23849DD2-B3CD-4676-B7AE-404124960EB8}"/>
              </a:ext>
            </a:extLst>
          </p:cNvPr>
          <p:cNvPicPr>
            <a:picLocks noChangeAspect="1"/>
          </p:cNvPicPr>
          <p:nvPr/>
        </p:nvPicPr>
        <p:blipFill>
          <a:blip r:embed="rId7"/>
          <a:stretch>
            <a:fillRect/>
          </a:stretch>
        </p:blipFill>
        <p:spPr>
          <a:xfrm>
            <a:off x="7636072" y="1757566"/>
            <a:ext cx="2008454" cy="768723"/>
          </a:xfrm>
          <a:prstGeom prst="rect">
            <a:avLst/>
          </a:prstGeom>
        </p:spPr>
      </p:pic>
    </p:spTree>
    <p:extLst>
      <p:ext uri="{BB962C8B-B14F-4D97-AF65-F5344CB8AC3E}">
        <p14:creationId xmlns:p14="http://schemas.microsoft.com/office/powerpoint/2010/main" val="321525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ok 11" descr="Obrázok, na ktorom je LEGO, hračka&#10;&#10;Automaticky generovaný popis">
            <a:extLst>
              <a:ext uri="{FF2B5EF4-FFF2-40B4-BE49-F238E27FC236}">
                <a16:creationId xmlns:a16="http://schemas.microsoft.com/office/drawing/2014/main" id="{AF83D1E5-C0FF-4AC9-8114-95CC6F3EECEA}"/>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566" y="604791"/>
            <a:ext cx="8771649" cy="1631216"/>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Základná škola Chorvátsky Grob:</a:t>
            </a:r>
          </a:p>
          <a:p>
            <a:endParaRPr lang="sk-SK" b="1" dirty="0">
              <a:solidFill>
                <a:srgbClr val="009228"/>
              </a:solidFill>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Novostavba Základnej školy v Chorvátskom Grobe.</a:t>
            </a: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Chorvátsky Grob</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4800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5 mesiacov </a:t>
            </a:r>
          </a:p>
        </p:txBody>
      </p:sp>
      <p:pic>
        <p:nvPicPr>
          <p:cNvPr id="6" name="Obrázok 5" descr="Obrázok, na ktorom je vnútri, strop, budova, miestnosť&#10;&#10;Automaticky generovaný popis">
            <a:extLst>
              <a:ext uri="{FF2B5EF4-FFF2-40B4-BE49-F238E27FC236}">
                <a16:creationId xmlns:a16="http://schemas.microsoft.com/office/drawing/2014/main" id="{3DD79270-4A4F-483F-96BC-5E5097506A46}"/>
              </a:ext>
            </a:extLst>
          </p:cNvPr>
          <p:cNvPicPr>
            <a:picLocks noChangeAspect="1"/>
          </p:cNvPicPr>
          <p:nvPr/>
        </p:nvPicPr>
        <p:blipFill rotWithShape="1">
          <a:blip r:embed="rId3"/>
          <a:srcRect l="20102" r="3868"/>
          <a:stretch/>
        </p:blipFill>
        <p:spPr>
          <a:xfrm>
            <a:off x="7339619" y="2482646"/>
            <a:ext cx="4714875" cy="3757102"/>
          </a:xfrm>
          <a:prstGeom prst="rect">
            <a:avLst/>
          </a:prstGeom>
        </p:spPr>
      </p:pic>
      <p:pic>
        <p:nvPicPr>
          <p:cNvPr id="4" name="Obrázok 3" descr="Obrázok, na ktorom je budova, oblasť&#10;&#10;Automaticky generovaný popis">
            <a:extLst>
              <a:ext uri="{FF2B5EF4-FFF2-40B4-BE49-F238E27FC236}">
                <a16:creationId xmlns:a16="http://schemas.microsoft.com/office/drawing/2014/main" id="{6765D97C-3C10-DC49-8711-2E8AB11A1835}"/>
              </a:ext>
            </a:extLst>
          </p:cNvPr>
          <p:cNvPicPr>
            <a:picLocks noChangeAspect="1"/>
          </p:cNvPicPr>
          <p:nvPr/>
        </p:nvPicPr>
        <p:blipFill>
          <a:blip r:embed="rId4"/>
          <a:stretch>
            <a:fillRect/>
          </a:stretch>
        </p:blipFill>
        <p:spPr>
          <a:xfrm>
            <a:off x="743825" y="2482645"/>
            <a:ext cx="3170774" cy="3757102"/>
          </a:xfrm>
          <a:prstGeom prst="rect">
            <a:avLst/>
          </a:prstGeom>
        </p:spPr>
      </p:pic>
      <p:pic>
        <p:nvPicPr>
          <p:cNvPr id="11" name="Obrázok 10" descr="Obrázok, na ktorom je vnútri&#10;&#10;Automaticky generovaný popis">
            <a:extLst>
              <a:ext uri="{FF2B5EF4-FFF2-40B4-BE49-F238E27FC236}">
                <a16:creationId xmlns:a16="http://schemas.microsoft.com/office/drawing/2014/main" id="{5BF203DD-8F8D-1544-94E1-E6BE4F7BEBC1}"/>
              </a:ext>
            </a:extLst>
          </p:cNvPr>
          <p:cNvPicPr>
            <a:picLocks noChangeAspect="1"/>
          </p:cNvPicPr>
          <p:nvPr/>
        </p:nvPicPr>
        <p:blipFill>
          <a:blip r:embed="rId5"/>
          <a:stretch>
            <a:fillRect/>
          </a:stretch>
        </p:blipFill>
        <p:spPr>
          <a:xfrm>
            <a:off x="3914599" y="2482646"/>
            <a:ext cx="3840868" cy="3757102"/>
          </a:xfrm>
          <a:prstGeom prst="rect">
            <a:avLst/>
          </a:prstGeom>
        </p:spPr>
      </p:pic>
      <p:pic>
        <p:nvPicPr>
          <p:cNvPr id="14" name="Obrázok 13">
            <a:extLst>
              <a:ext uri="{FF2B5EF4-FFF2-40B4-BE49-F238E27FC236}">
                <a16:creationId xmlns:a16="http://schemas.microsoft.com/office/drawing/2014/main" id="{BEB988D5-1CF2-421F-B237-3D9712A0185E}"/>
              </a:ext>
            </a:extLst>
          </p:cNvPr>
          <p:cNvPicPr>
            <a:picLocks noChangeAspect="1"/>
          </p:cNvPicPr>
          <p:nvPr/>
        </p:nvPicPr>
        <p:blipFill>
          <a:blip r:embed="rId6"/>
          <a:stretch>
            <a:fillRect/>
          </a:stretch>
        </p:blipFill>
        <p:spPr>
          <a:xfrm>
            <a:off x="6507997" y="1672822"/>
            <a:ext cx="2008454" cy="768723"/>
          </a:xfrm>
          <a:prstGeom prst="rect">
            <a:avLst/>
          </a:prstGeom>
        </p:spPr>
      </p:pic>
    </p:spTree>
    <p:extLst>
      <p:ext uri="{BB962C8B-B14F-4D97-AF65-F5344CB8AC3E}">
        <p14:creationId xmlns:p14="http://schemas.microsoft.com/office/powerpoint/2010/main" val="60709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LEGO, hračka&#10;&#10;Automaticky generovaný popis">
            <a:extLst>
              <a:ext uri="{FF2B5EF4-FFF2-40B4-BE49-F238E27FC236}">
                <a16:creationId xmlns:a16="http://schemas.microsoft.com/office/drawing/2014/main" id="{EA0C1F1F-CEA6-4619-94EE-615523E49D8D}"/>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BlokTextu 2">
            <a:extLst>
              <a:ext uri="{FF2B5EF4-FFF2-40B4-BE49-F238E27FC236}">
                <a16:creationId xmlns:a16="http://schemas.microsoft.com/office/drawing/2014/main" id="{BE3631D3-6EC6-4D0D-BE6F-7C7B38063B12}"/>
              </a:ext>
            </a:extLst>
          </p:cNvPr>
          <p:cNvSpPr txBox="1"/>
          <p:nvPr/>
        </p:nvSpPr>
        <p:spPr>
          <a:xfrm>
            <a:off x="1071563" y="275641"/>
            <a:ext cx="9658350" cy="625812"/>
          </a:xfrm>
          <a:prstGeom prst="rect">
            <a:avLst/>
          </a:prstGeom>
          <a:noFill/>
        </p:spPr>
        <p:txBody>
          <a:bodyPr wrap="square" anchor="t">
            <a:spAutoFit/>
          </a:bodyPr>
          <a:lstStyle/>
          <a:p>
            <a:pPr algn="ctr">
              <a:lnSpc>
                <a:spcPts val="1000"/>
              </a:lnSpc>
            </a:pPr>
            <a:endParaRPr lang="sk-SK" b="1" dirty="0">
              <a:solidFill>
                <a:srgbClr val="009228"/>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ts val="1000"/>
              </a:lnSpc>
            </a:pPr>
            <a:r>
              <a:rPr lang="sk-SK" b="1" dirty="0">
                <a:solidFill>
                  <a:srgbClr val="009228"/>
                </a:solidFill>
                <a:effectLst/>
                <a:latin typeface="Arial" panose="020B0604020202020204" pitchFamily="34" charset="0"/>
                <a:ea typeface="Times New Roman" panose="02020603050405020304" pitchFamily="18" charset="0"/>
                <a:cs typeface="Arial" panose="020B0604020202020204" pitchFamily="34" charset="0"/>
              </a:rPr>
              <a:t>REFERENČNÉ DIELA:</a:t>
            </a:r>
            <a:endParaRPr lang="sk-SK" sz="1600" b="1" dirty="0">
              <a:solidFill>
                <a:srgbClr val="009228"/>
              </a:solidFill>
              <a:latin typeface="Arial" panose="020B0604020202020204" pitchFamily="34" charset="0"/>
              <a:ea typeface="Times New Roman" panose="02020603050405020304" pitchFamily="18" charset="0"/>
              <a:cs typeface="Arial" panose="020B0604020202020204" pitchFamily="34" charset="0"/>
            </a:endParaRPr>
          </a:p>
          <a:p>
            <a:pPr algn="ctr">
              <a:lnSpc>
                <a:spcPts val="1000"/>
              </a:lnSpc>
            </a:pPr>
            <a:endParaRPr lang="sk-SK" sz="1600" b="1" dirty="0">
              <a:solidFill>
                <a:srgbClr val="009228"/>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ts val="1000"/>
              </a:lnSpc>
            </a:pPr>
            <a:endParaRPr lang="sk-SK" dirty="0">
              <a:solidFill>
                <a:srgbClr val="009228"/>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BlokTextu 6">
            <a:extLst>
              <a:ext uri="{FF2B5EF4-FFF2-40B4-BE49-F238E27FC236}">
                <a16:creationId xmlns:a16="http://schemas.microsoft.com/office/drawing/2014/main" id="{286CD776-96DA-46A0-839F-1804F3EE880A}"/>
              </a:ext>
            </a:extLst>
          </p:cNvPr>
          <p:cNvSpPr txBox="1"/>
          <p:nvPr/>
        </p:nvSpPr>
        <p:spPr>
          <a:xfrm>
            <a:off x="581025" y="704200"/>
            <a:ext cx="11172825" cy="6017032"/>
          </a:xfrm>
          <a:prstGeom prst="rect">
            <a:avLst/>
          </a:prstGeom>
          <a:noFill/>
        </p:spPr>
        <p:txBody>
          <a:bodyPr wrap="square">
            <a:spAutoFit/>
          </a:bodyPr>
          <a:lstStyle/>
          <a:p>
            <a:pPr lvl="0"/>
            <a:endParaRPr lang="sk-SK" sz="1100" kern="1400" dirty="0">
              <a:latin typeface="Arial" panose="020B0604020202020204" pitchFamily="34" charset="0"/>
              <a:ea typeface="Times New Roman" panose="02020603050405020304" pitchFamily="18" charset="0"/>
              <a:cs typeface="Arial" panose="020B0604020202020204" pitchFamily="34" charset="0"/>
            </a:endParaRP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-UNB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Mickiewiczova</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-Staré mesto /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rekonstrukcia</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 obnova budov </a:t>
            </a:r>
            <a:r>
              <a:rPr lang="sk-SK" sz="1100" kern="1400" dirty="0">
                <a:latin typeface="Arial" panose="020B0604020202020204" pitchFamily="34" charset="0"/>
                <a:ea typeface="Times New Roman" panose="02020603050405020304" pitchFamily="18" charset="0"/>
                <a:cs typeface="Arial" panose="020B0604020202020204" pitchFamily="34" charset="0"/>
              </a:rPr>
              <a:t>rok </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2021</a:t>
            </a:r>
          </a:p>
          <a:p>
            <a:pPr lvl="0"/>
            <a:r>
              <a:rPr lang="sk-SK" sz="1100" kern="1400" dirty="0">
                <a:latin typeface="Arial" panose="020B0604020202020204" pitchFamily="34" charset="0"/>
                <a:ea typeface="Times New Roman" panose="02020603050405020304" pitchFamily="18" charset="0"/>
                <a:cs typeface="Arial" panose="020B0604020202020204" pitchFamily="34" charset="0"/>
              </a:rPr>
              <a:t>-Obnova BD </a:t>
            </a:r>
            <a:r>
              <a:rPr lang="sk-SK" sz="1100" kern="1400" dirty="0" err="1">
                <a:latin typeface="Arial" panose="020B0604020202020204" pitchFamily="34" charset="0"/>
                <a:ea typeface="Times New Roman" panose="02020603050405020304" pitchFamily="18" charset="0"/>
                <a:cs typeface="Arial" panose="020B0604020202020204" pitchFamily="34" charset="0"/>
              </a:rPr>
              <a:t>Grosllingova</a:t>
            </a:r>
            <a:r>
              <a:rPr lang="sk-SK" sz="1100" kern="1400" dirty="0">
                <a:latin typeface="Arial" panose="020B0604020202020204" pitchFamily="34" charset="0"/>
                <a:ea typeface="Times New Roman" panose="02020603050405020304" pitchFamily="18" charset="0"/>
                <a:cs typeface="Arial" panose="020B0604020202020204" pitchFamily="34" charset="0"/>
              </a:rPr>
              <a:t> –Bratislava rok 2020/2021</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interierových</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spoločných priestorov BD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Šustekova</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Bratislava rok 2020/2021</a:t>
            </a:r>
          </a:p>
          <a:p>
            <a:r>
              <a:rPr lang="sk-SK" sz="1100" kern="1400" dirty="0">
                <a:latin typeface="Arial" panose="020B0604020202020204" pitchFamily="34" charset="0"/>
                <a:ea typeface="Times New Roman" panose="02020603050405020304" pitchFamily="18" charset="0"/>
                <a:cs typeface="Arial" panose="020B0604020202020204" pitchFamily="34" charset="0"/>
              </a:rPr>
              <a:t>-Rekonštrukcia toaliet vo vstupných vestibuloch UNB Nemocnice Ružinov v Bratislave, Univerzitná Nemocnica Bratislava, rok 2019</a:t>
            </a:r>
          </a:p>
          <a:p>
            <a:r>
              <a:rPr lang="sk-SK" sz="1100" kern="1400" dirty="0">
                <a:latin typeface="Arial" panose="020B0604020202020204" pitchFamily="34" charset="0"/>
                <a:ea typeface="Times New Roman" panose="02020603050405020304" pitchFamily="18" charset="0"/>
                <a:cs typeface="Arial" panose="020B0604020202020204" pitchFamily="34" charset="0"/>
              </a:rPr>
              <a:t>-</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denných miestností – stien, okien, elektroinštalácie a podláh, vybudovanie sociálnych zariadení v priestoroch – 3 v UNB Nemocnica akad. L.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Dérera</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Univerzitná nemocnica Bratislava, rok 2019</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-Komplexná rekonštrukcia miestností na Centrálnom prijímacom oddelení za účelom vytvorenia denných miestností pre rádiologických pracovníkov v Nemocnici Ružinov, 	Univerzitná nemocnica Bratislava, rok 2019</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sociálnych zariadení, dverí a ochranných prvkov, lôžkovej časti na 9. poschodí časti B, I. Gynekologicko-pôrodníckej kliniky,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a vybudovanie sociálneho zariadenia v priestoroch lôžkovej časti úrazovej chirurgie v pavilóne KIGM nemocnice akad. L. Dérera v Bratislave,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priestorov chodbovej časti a miestnosti dokumentaristky, rekonštrukcia dverí, podláh, rekonštrukcia stien, obkladu a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sanity</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v trakte A monobloku v nemocnici 	akad. L. Dérera v Bratislave,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ochranných prvkov a rohov na III. Internej klinike a I. Neurologickej klinike nemocnice akad. L. Dérera v Bratislave,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oceľovej podlahy, betónových stien, odsatie a vyčistenie odvodňovacích roštov v garáži Nemocnice Ružinov,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čistiacej miestnosti na lôžkovej časti Internej kliniky na základe zápisu od hygieničky v Nemocnici Ružinov,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koncovej elektroinštalácie v koncových prvkov v zázemí priestorov KOS  na 1 a 2 NP v Nemocnici sv. Cyrila a Metoda v Bratislave,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-Rekonštrukcia klimatizačných jednotiek, drobné stavebné úpravy v priestoroch ambulancií v Nemocnici sv. Cyrila a Metoda v Bratislave, Univerzitná nemocnica Bratislava,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kancelárskych priestorov,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Elhyco</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s.r.o</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kancelárskych priestorov,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Istromex,a.s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2018</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-SDK konštrukcie a suché procesy ZS Chorvátsky Grob,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Neuschwendtner</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s.r.o</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2017</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kancelárskych priestorov cca 950 m2, Jarošova OC, rok 2017</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kancelárskych priestorov,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Foss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Fibre</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Optics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2017</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častí garáží na priestory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autoumyvárne</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u="sng" kern="14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Indigo </a:t>
            </a:r>
            <a:r>
              <a:rPr lang="sk-SK" sz="1100" u="sng" kern="1400" dirty="0" err="1">
                <a:solidFill>
                  <a:srgbClr val="0563C1"/>
                </a:solidFill>
                <a:effectLst/>
                <a:latin typeface="Arial" panose="020B0604020202020204" pitchFamily="34" charset="0"/>
                <a:ea typeface="Times New Roman" panose="02020603050405020304" pitchFamily="18" charset="0"/>
                <a:cs typeface="Arial" panose="020B0604020202020204" pitchFamily="34" charset="0"/>
              </a:rPr>
              <a:t>Infra</a:t>
            </a:r>
            <a:r>
              <a:rPr lang="sk-SK" sz="1100" u="sng" kern="14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 Slovakia </a:t>
            </a:r>
            <a:r>
              <a:rPr lang="sk-SK" sz="1100" u="sng" kern="1400" dirty="0" err="1">
                <a:solidFill>
                  <a:srgbClr val="0563C1"/>
                </a:solidFill>
                <a:effectLst/>
                <a:latin typeface="Arial" panose="020B0604020202020204" pitchFamily="34" charset="0"/>
                <a:ea typeface="Times New Roman" panose="02020603050405020304" pitchFamily="18" charset="0"/>
                <a:cs typeface="Arial" panose="020B0604020202020204" pitchFamily="34" charset="0"/>
              </a:rPr>
              <a:t>a.s</a:t>
            </a:r>
            <a:r>
              <a:rPr lang="sk-SK" sz="1100" u="sng" kern="14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2016</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-Maliarske a podlahárske práce, Indigo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Infra</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Slovakia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2016</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-Elektroinštalačné práce,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Engie</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2016</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-Elektroinštalačné práce,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Systeming</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2016</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kancelárskych priestorov cca 950 m2, COFELY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2015</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-Kompletná rekonštrukcia fasády budovy,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Istromex</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a.s</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2015</a:t>
            </a:r>
          </a:p>
          <a:p>
            <a:pPr lvl="0"/>
            <a:r>
              <a:rPr lang="sk-SK" sz="1100" kern="1400" dirty="0">
                <a:effectLst/>
                <a:latin typeface="Arial" panose="020B0604020202020204" pitchFamily="34" charset="0"/>
                <a:ea typeface="Times New Roman" panose="02020603050405020304" pitchFamily="18" charset="0"/>
                <a:cs typeface="Arial" panose="020B0604020202020204" pitchFamily="34" charset="0"/>
              </a:rPr>
              <a:t>-Interiérové stavebné práce výrobnej haly /elektroinštalačné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práce,SDK</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konštrukcie, EAS EUROPE </a:t>
            </a:r>
            <a:r>
              <a:rPr lang="sk-SK" sz="1100" kern="1400" dirty="0" err="1">
                <a:effectLst/>
                <a:latin typeface="Arial" panose="020B0604020202020204" pitchFamily="34" charset="0"/>
                <a:ea typeface="Times New Roman" panose="02020603050405020304" pitchFamily="18" charset="0"/>
                <a:cs typeface="Arial" panose="020B0604020202020204" pitchFamily="34" charset="0"/>
              </a:rPr>
              <a:t>s.r.o</a:t>
            </a:r>
            <a:r>
              <a:rPr lang="sk-SK" sz="1100" kern="1400" dirty="0">
                <a:effectLst/>
                <a:latin typeface="Arial" panose="020B0604020202020204" pitchFamily="34" charset="0"/>
                <a:ea typeface="Times New Roman" panose="02020603050405020304" pitchFamily="18" charset="0"/>
                <a:cs typeface="Arial" panose="020B0604020202020204" pitchFamily="34" charset="0"/>
              </a:rPr>
              <a:t>., rok 2015</a:t>
            </a:r>
          </a:p>
        </p:txBody>
      </p:sp>
    </p:spTree>
    <p:extLst>
      <p:ext uri="{BB962C8B-B14F-4D97-AF65-F5344CB8AC3E}">
        <p14:creationId xmlns:p14="http://schemas.microsoft.com/office/powerpoint/2010/main" val="253885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Obrázok, na ktorom je hračka, LEGO&#10;&#10;Automaticky generovaný popis">
            <a:extLst>
              <a:ext uri="{FF2B5EF4-FFF2-40B4-BE49-F238E27FC236}">
                <a16:creationId xmlns:a16="http://schemas.microsoft.com/office/drawing/2014/main" id="{FBCC14E3-B8EB-4AED-B23D-9F71226EA41B}"/>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6" name="Obrázok 5">
            <a:extLst>
              <a:ext uri="{FF2B5EF4-FFF2-40B4-BE49-F238E27FC236}">
                <a16:creationId xmlns:a16="http://schemas.microsoft.com/office/drawing/2014/main" id="{81EAAA7A-5023-48C8-8FE5-1E0E6EE3C4A0}"/>
              </a:ext>
            </a:extLst>
          </p:cNvPr>
          <p:cNvPicPr>
            <a:picLocks noChangeAspect="1"/>
          </p:cNvPicPr>
          <p:nvPr/>
        </p:nvPicPr>
        <p:blipFill>
          <a:blip r:embed="rId3"/>
          <a:stretch>
            <a:fillRect/>
          </a:stretch>
        </p:blipFill>
        <p:spPr>
          <a:xfrm>
            <a:off x="2752017" y="925068"/>
            <a:ext cx="1801368" cy="1121665"/>
          </a:xfrm>
          <a:prstGeom prst="rect">
            <a:avLst/>
          </a:prstGeom>
        </p:spPr>
      </p:pic>
      <p:sp>
        <p:nvSpPr>
          <p:cNvPr id="3" name="BlokTextu 2">
            <a:extLst>
              <a:ext uri="{FF2B5EF4-FFF2-40B4-BE49-F238E27FC236}">
                <a16:creationId xmlns:a16="http://schemas.microsoft.com/office/drawing/2014/main" id="{D3BF879B-4F1A-44A5-965B-075A0C33E4F2}"/>
              </a:ext>
            </a:extLst>
          </p:cNvPr>
          <p:cNvSpPr txBox="1"/>
          <p:nvPr/>
        </p:nvSpPr>
        <p:spPr>
          <a:xfrm>
            <a:off x="2832810" y="2215531"/>
            <a:ext cx="7468341" cy="2739211"/>
          </a:xfrm>
          <a:prstGeom prst="rect">
            <a:avLst/>
          </a:prstGeom>
          <a:noFill/>
        </p:spPr>
        <p:txBody>
          <a:bodyPr wrap="square">
            <a:spAutoFit/>
          </a:bodyPr>
          <a:lstStyle/>
          <a:p>
            <a:r>
              <a:rPr lang="sk-SK" dirty="0">
                <a:latin typeface="Arial" panose="020B0604020202020204" pitchFamily="34" charset="0"/>
                <a:cs typeface="Arial" panose="020B0604020202020204" pitchFamily="34" charset="0"/>
              </a:rPr>
              <a:t>Spoločnosť I.P.H. </a:t>
            </a:r>
            <a:r>
              <a:rPr lang="sk-SK" dirty="0" err="1">
                <a:latin typeface="Arial" panose="020B0604020202020204" pitchFamily="34" charset="0"/>
                <a:cs typeface="Arial" panose="020B0604020202020204" pitchFamily="34" charset="0"/>
              </a:rPr>
              <a:t>Trading</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s.r.o</a:t>
            </a:r>
            <a:r>
              <a:rPr lang="sk-SK" dirty="0">
                <a:latin typeface="Arial" panose="020B0604020202020204" pitchFamily="34" charset="0"/>
                <a:cs typeface="Arial" panose="020B0604020202020204" pitchFamily="34" charset="0"/>
              </a:rPr>
              <a:t>. bola založená v roku 2009. </a:t>
            </a:r>
            <a:br>
              <a:rPr lang="sk-SK" dirty="0">
                <a:latin typeface="Arial" panose="020B0604020202020204" pitchFamily="34" charset="0"/>
                <a:cs typeface="Arial" panose="020B0604020202020204" pitchFamily="34" charset="0"/>
              </a:rPr>
            </a:br>
            <a:r>
              <a:rPr lang="sk-SK" dirty="0">
                <a:latin typeface="Arial" panose="020B0604020202020204" pitchFamily="34" charset="0"/>
                <a:cs typeface="Arial" panose="020B0604020202020204" pitchFamily="34" charset="0"/>
              </a:rPr>
              <a:t>Postupom času si firma vybudovala prestíž a dobré meno na trhu </a:t>
            </a:r>
            <a:br>
              <a:rPr lang="sk-SK" dirty="0">
                <a:latin typeface="Arial" panose="020B0604020202020204" pitchFamily="34" charset="0"/>
                <a:cs typeface="Arial" panose="020B0604020202020204" pitchFamily="34" charset="0"/>
              </a:rPr>
            </a:br>
            <a:r>
              <a:rPr lang="sk-SK" dirty="0">
                <a:latin typeface="Arial" panose="020B0604020202020204" pitchFamily="34" charset="0"/>
                <a:cs typeface="Arial" panose="020B0604020202020204" pitchFamily="34" charset="0"/>
              </a:rPr>
              <a:t>vďaka profesionálnej práci a úspešne je schopná obstáť v súčasnom konkurenčnom prostredí. Poznatky a skúsenosti zo samotných  realizácii zároveň potreby a požiadavky  klientov sú pre nás základom pre dosiahnutie tých najlepších výsledkov. Charakteristickými vlastnosťami spoločnosti sú :    </a:t>
            </a:r>
          </a:p>
          <a:p>
            <a:endParaRPr lang="sk-SK" dirty="0">
              <a:solidFill>
                <a:schemeClr val="bg1">
                  <a:lumMod val="50000"/>
                </a:schemeClr>
              </a:solidFill>
              <a:latin typeface="Arial" panose="020B0604020202020204" pitchFamily="34" charset="0"/>
              <a:cs typeface="Arial" panose="020B0604020202020204" pitchFamily="34" charset="0"/>
            </a:endParaRPr>
          </a:p>
          <a:p>
            <a:r>
              <a:rPr lang="sk-SK" sz="2800" b="1" dirty="0">
                <a:solidFill>
                  <a:srgbClr val="009228"/>
                </a:solidFill>
                <a:latin typeface="Arial" panose="020B0604020202020204" pitchFamily="34" charset="0"/>
                <a:cs typeface="Arial" panose="020B0604020202020204" pitchFamily="34" charset="0"/>
              </a:rPr>
              <a:t>„SPOĽAHLIVOSŤ A PROFESIONALITA“</a:t>
            </a:r>
          </a:p>
        </p:txBody>
      </p:sp>
    </p:spTree>
    <p:extLst>
      <p:ext uri="{BB962C8B-B14F-4D97-AF65-F5344CB8AC3E}">
        <p14:creationId xmlns:p14="http://schemas.microsoft.com/office/powerpoint/2010/main" val="3051252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hračka, LEGO&#10;&#10;Automaticky generovaný popis">
            <a:extLst>
              <a:ext uri="{FF2B5EF4-FFF2-40B4-BE49-F238E27FC236}">
                <a16:creationId xmlns:a16="http://schemas.microsoft.com/office/drawing/2014/main" id="{10765A66-6294-4049-BD54-DD1748E85945}"/>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BlokTextu 2">
            <a:extLst>
              <a:ext uri="{FF2B5EF4-FFF2-40B4-BE49-F238E27FC236}">
                <a16:creationId xmlns:a16="http://schemas.microsoft.com/office/drawing/2014/main" id="{0A5CBD39-891A-42DE-8A80-D0E60B0FF6E4}"/>
              </a:ext>
            </a:extLst>
          </p:cNvPr>
          <p:cNvSpPr txBox="1"/>
          <p:nvPr/>
        </p:nvSpPr>
        <p:spPr>
          <a:xfrm>
            <a:off x="2933587" y="722785"/>
            <a:ext cx="8692055" cy="6032421"/>
          </a:xfrm>
          <a:prstGeom prst="rect">
            <a:avLst/>
          </a:prstGeom>
          <a:noFill/>
        </p:spPr>
        <p:txBody>
          <a:bodyPr wrap="square">
            <a:spAutoFit/>
          </a:bodyPr>
          <a:lstStyle/>
          <a:p>
            <a:r>
              <a:rPr lang="sk-SK" b="1" i="0" u="none" strike="noStrike" baseline="0" dirty="0">
                <a:solidFill>
                  <a:srgbClr val="009228"/>
                </a:solidFill>
                <a:latin typeface="Arial" panose="020B0604020202020204" pitchFamily="34" charset="0"/>
                <a:cs typeface="Arial" panose="020B0604020202020204" pitchFamily="34" charset="0"/>
              </a:rPr>
              <a:t>I.P.H. </a:t>
            </a:r>
            <a:r>
              <a:rPr lang="sk-SK" b="1" i="0" u="none" strike="noStrike" baseline="0" dirty="0" err="1">
                <a:solidFill>
                  <a:srgbClr val="009228"/>
                </a:solidFill>
                <a:latin typeface="Arial" panose="020B0604020202020204" pitchFamily="34" charset="0"/>
                <a:cs typeface="Arial" panose="020B0604020202020204" pitchFamily="34" charset="0"/>
              </a:rPr>
              <a:t>Trading</a:t>
            </a:r>
            <a:r>
              <a:rPr lang="sk-SK" b="1" i="0" u="none" strike="noStrike" baseline="0" dirty="0">
                <a:solidFill>
                  <a:srgbClr val="009228"/>
                </a:solidFill>
                <a:latin typeface="Arial" panose="020B0604020202020204" pitchFamily="34" charset="0"/>
                <a:cs typeface="Arial" panose="020B0604020202020204" pitchFamily="34" charset="0"/>
              </a:rPr>
              <a:t> </a:t>
            </a:r>
            <a:r>
              <a:rPr lang="sk-SK" b="1" i="0" u="none" strike="noStrike" baseline="0" dirty="0" err="1">
                <a:solidFill>
                  <a:srgbClr val="009228"/>
                </a:solidFill>
                <a:latin typeface="Arial" panose="020B0604020202020204" pitchFamily="34" charset="0"/>
                <a:cs typeface="Arial" panose="020B0604020202020204" pitchFamily="34" charset="0"/>
              </a:rPr>
              <a:t>s.r.o</a:t>
            </a:r>
            <a:r>
              <a:rPr lang="sk-SK" b="1" i="0" u="none" strike="noStrike" baseline="0" dirty="0">
                <a:solidFill>
                  <a:srgbClr val="009228"/>
                </a:solidFill>
                <a:latin typeface="Arial" panose="020B0604020202020204" pitchFamily="34" charset="0"/>
                <a:cs typeface="Arial" panose="020B0604020202020204" pitchFamily="34" charset="0"/>
              </a:rPr>
              <a:t>. </a:t>
            </a:r>
            <a:endParaRPr lang="sk-SK" b="0" i="0" u="none" strike="noStrike" baseline="0" dirty="0">
              <a:solidFill>
                <a:srgbClr val="009228"/>
              </a:solidFill>
              <a:latin typeface="Arial" panose="020B0604020202020204" pitchFamily="34" charset="0"/>
              <a:cs typeface="Arial" panose="020B0604020202020204" pitchFamily="34" charset="0"/>
            </a:endParaRPr>
          </a:p>
          <a:p>
            <a:r>
              <a:rPr lang="sk-SK" sz="1800" b="0" i="0" u="none" strike="noStrike" baseline="0" dirty="0">
                <a:solidFill>
                  <a:srgbClr val="000000"/>
                </a:solidFill>
                <a:latin typeface="Arial" panose="020B0604020202020204" pitchFamily="34" charset="0"/>
                <a:cs typeface="Arial" panose="020B0604020202020204" pitchFamily="34" charset="0"/>
              </a:rPr>
              <a:t>Domové role 70/B </a:t>
            </a:r>
          </a:p>
          <a:p>
            <a:r>
              <a:rPr lang="sk-SK" sz="1800" b="0" i="0" u="none" strike="noStrike" baseline="0" dirty="0">
                <a:solidFill>
                  <a:srgbClr val="000000"/>
                </a:solidFill>
                <a:latin typeface="Arial" panose="020B0604020202020204" pitchFamily="34" charset="0"/>
                <a:cs typeface="Arial" panose="020B0604020202020204" pitchFamily="34" charset="0"/>
              </a:rPr>
              <a:t>821 05 Bratislava-mestská časť Ružinov </a:t>
            </a:r>
          </a:p>
          <a:p>
            <a:r>
              <a:rPr lang="sk-SK" sz="1800" b="0" i="0" u="none" strike="noStrike" baseline="0" dirty="0">
                <a:solidFill>
                  <a:srgbClr val="000000"/>
                </a:solidFill>
                <a:latin typeface="Arial" panose="020B0604020202020204" pitchFamily="34" charset="0"/>
                <a:cs typeface="Arial" panose="020B0604020202020204" pitchFamily="34" charset="0"/>
              </a:rPr>
              <a:t>IČO:45285128 </a:t>
            </a:r>
          </a:p>
          <a:p>
            <a:r>
              <a:rPr lang="sk-SK" sz="1800" b="0" i="0" u="none" strike="noStrike" baseline="0" dirty="0">
                <a:solidFill>
                  <a:srgbClr val="000000"/>
                </a:solidFill>
                <a:latin typeface="Arial" panose="020B0604020202020204" pitchFamily="34" charset="0"/>
                <a:cs typeface="Arial" panose="020B0604020202020204" pitchFamily="34" charset="0"/>
              </a:rPr>
              <a:t>DIČ:2022920119 </a:t>
            </a:r>
          </a:p>
          <a:p>
            <a:r>
              <a:rPr lang="sk-SK" sz="1800" b="0" i="0" u="none" strike="noStrike" baseline="0" dirty="0">
                <a:solidFill>
                  <a:srgbClr val="000000"/>
                </a:solidFill>
                <a:latin typeface="Arial" panose="020B0604020202020204" pitchFamily="34" charset="0"/>
                <a:cs typeface="Arial" panose="020B0604020202020204" pitchFamily="34" charset="0"/>
              </a:rPr>
              <a:t>IČ DPH: SK2022920119 </a:t>
            </a:r>
          </a:p>
          <a:p>
            <a:endParaRPr lang="sk-SK" sz="1800" b="0" i="0" u="none" strike="noStrike" baseline="0" dirty="0">
              <a:solidFill>
                <a:srgbClr val="000000"/>
              </a:solidFill>
              <a:latin typeface="Arial" panose="020B0604020202020204" pitchFamily="34" charset="0"/>
              <a:cs typeface="Arial" panose="020B0604020202020204" pitchFamily="34" charset="0"/>
            </a:endParaRPr>
          </a:p>
          <a:p>
            <a:r>
              <a:rPr lang="sk-SK" sz="1400" b="1" i="0" u="none" strike="noStrike" baseline="0" dirty="0">
                <a:solidFill>
                  <a:srgbClr val="000000"/>
                </a:solidFill>
                <a:latin typeface="Arial" panose="020B0604020202020204" pitchFamily="34" charset="0"/>
                <a:cs typeface="Arial" panose="020B0604020202020204" pitchFamily="34" charset="0"/>
              </a:rPr>
              <a:t>Banka: VUB </a:t>
            </a:r>
            <a:endParaRPr lang="sk-SK" sz="1400" b="0" i="0" u="none" strike="noStrike" baseline="0" dirty="0">
              <a:solidFill>
                <a:srgbClr val="000000"/>
              </a:solidFill>
              <a:latin typeface="Arial" panose="020B0604020202020204" pitchFamily="34" charset="0"/>
              <a:cs typeface="Arial" panose="020B0604020202020204" pitchFamily="34" charset="0"/>
            </a:endParaRPr>
          </a:p>
          <a:p>
            <a:r>
              <a:rPr lang="sk-SK" sz="1800" b="0" i="0" u="none" strike="noStrike" baseline="0" dirty="0">
                <a:solidFill>
                  <a:srgbClr val="000000"/>
                </a:solidFill>
                <a:latin typeface="Arial" panose="020B0604020202020204" pitchFamily="34" charset="0"/>
                <a:cs typeface="Arial" panose="020B0604020202020204" pitchFamily="34" charset="0"/>
              </a:rPr>
              <a:t>Číslo účtu : 3799544458/0200 </a:t>
            </a:r>
          </a:p>
          <a:p>
            <a:r>
              <a:rPr lang="es-ES" sz="1800" b="0" i="0" u="none" strike="noStrike" baseline="0" dirty="0">
                <a:solidFill>
                  <a:srgbClr val="000000"/>
                </a:solidFill>
                <a:latin typeface="Arial" panose="020B0604020202020204" pitchFamily="34" charset="0"/>
                <a:cs typeface="Arial" panose="020B0604020202020204" pitchFamily="34" charset="0"/>
              </a:rPr>
              <a:t>IBAN: SK81 0200 0000 0037 9954 4458 </a:t>
            </a:r>
          </a:p>
          <a:p>
            <a:r>
              <a:rPr lang="sk-SK" sz="1800" b="0" i="0" u="none" strike="noStrike" baseline="0" dirty="0">
                <a:solidFill>
                  <a:srgbClr val="000000"/>
                </a:solidFill>
                <a:latin typeface="Arial" panose="020B0604020202020204" pitchFamily="34" charset="0"/>
                <a:cs typeface="Arial" panose="020B0604020202020204" pitchFamily="34" charset="0"/>
              </a:rPr>
              <a:t>SWIFT: SUBASKBX </a:t>
            </a:r>
          </a:p>
          <a:p>
            <a:endParaRPr lang="sk-SK" sz="1800" b="0" i="0" u="none" strike="noStrike" baseline="0" dirty="0">
              <a:solidFill>
                <a:srgbClr val="000000"/>
              </a:solidFill>
              <a:latin typeface="Arial" panose="020B0604020202020204" pitchFamily="34" charset="0"/>
              <a:cs typeface="Arial" panose="020B0604020202020204" pitchFamily="34" charset="0"/>
            </a:endParaRPr>
          </a:p>
          <a:p>
            <a:r>
              <a:rPr lang="sk-SK" sz="1400" b="1" i="0" u="none" strike="noStrike" baseline="0" dirty="0">
                <a:solidFill>
                  <a:srgbClr val="000000"/>
                </a:solidFill>
                <a:latin typeface="Arial" panose="020B0604020202020204" pitchFamily="34" charset="0"/>
                <a:cs typeface="Arial" panose="020B0604020202020204" pitchFamily="34" charset="0"/>
              </a:rPr>
              <a:t>Prevádzka aj adresa pre doručovanie pošty: </a:t>
            </a:r>
            <a:endParaRPr lang="sk-SK" sz="1400" b="0" i="0" u="none" strike="noStrike" baseline="0" dirty="0">
              <a:solidFill>
                <a:srgbClr val="000000"/>
              </a:solidFill>
              <a:latin typeface="Arial" panose="020B0604020202020204" pitchFamily="34" charset="0"/>
              <a:cs typeface="Arial" panose="020B0604020202020204" pitchFamily="34" charset="0"/>
            </a:endParaRPr>
          </a:p>
          <a:p>
            <a:r>
              <a:rPr lang="sk-SK" sz="1800" b="0" i="0" u="none" strike="noStrike" baseline="0" dirty="0">
                <a:solidFill>
                  <a:srgbClr val="000000"/>
                </a:solidFill>
                <a:latin typeface="Arial" panose="020B0604020202020204" pitchFamily="34" charset="0"/>
                <a:cs typeface="Arial" panose="020B0604020202020204" pitchFamily="34" charset="0"/>
              </a:rPr>
              <a:t>I.P.H. </a:t>
            </a:r>
            <a:r>
              <a:rPr lang="sk-SK" sz="1800" b="0" i="0" u="none" strike="noStrike" baseline="0" dirty="0" err="1">
                <a:solidFill>
                  <a:srgbClr val="000000"/>
                </a:solidFill>
                <a:latin typeface="Arial" panose="020B0604020202020204" pitchFamily="34" charset="0"/>
                <a:cs typeface="Arial" panose="020B0604020202020204" pitchFamily="34" charset="0"/>
              </a:rPr>
              <a:t>Trading</a:t>
            </a:r>
            <a:r>
              <a:rPr lang="sk-SK" sz="1800" b="0" i="0" u="none" strike="noStrike" baseline="0" dirty="0">
                <a:solidFill>
                  <a:srgbClr val="000000"/>
                </a:solidFill>
                <a:latin typeface="Arial" panose="020B0604020202020204" pitchFamily="34" charset="0"/>
                <a:cs typeface="Arial" panose="020B0604020202020204" pitchFamily="34" charset="0"/>
              </a:rPr>
              <a:t> </a:t>
            </a:r>
            <a:r>
              <a:rPr lang="sk-SK" sz="1800" b="0" i="0" u="none" strike="noStrike" baseline="0" dirty="0" err="1">
                <a:solidFill>
                  <a:srgbClr val="000000"/>
                </a:solidFill>
                <a:latin typeface="Arial" panose="020B0604020202020204" pitchFamily="34" charset="0"/>
                <a:cs typeface="Arial" panose="020B0604020202020204" pitchFamily="34" charset="0"/>
              </a:rPr>
              <a:t>s.r.o</a:t>
            </a:r>
            <a:r>
              <a:rPr lang="sk-SK" sz="1800" b="0" i="0" u="none" strike="noStrike" baseline="0" dirty="0">
                <a:solidFill>
                  <a:srgbClr val="000000"/>
                </a:solidFill>
                <a:latin typeface="Arial" panose="020B0604020202020204" pitchFamily="34" charset="0"/>
                <a:cs typeface="Arial" panose="020B0604020202020204" pitchFamily="34" charset="0"/>
              </a:rPr>
              <a:t>. </a:t>
            </a:r>
          </a:p>
          <a:p>
            <a:r>
              <a:rPr lang="sk-SK" sz="1800" b="0" i="0" u="none" strike="noStrike" baseline="0" dirty="0">
                <a:solidFill>
                  <a:srgbClr val="000000"/>
                </a:solidFill>
                <a:latin typeface="Arial" panose="020B0604020202020204" pitchFamily="34" charset="0"/>
                <a:cs typeface="Arial" panose="020B0604020202020204" pitchFamily="34" charset="0"/>
              </a:rPr>
              <a:t>Domové Role 70/B </a:t>
            </a:r>
          </a:p>
          <a:p>
            <a:r>
              <a:rPr lang="sk-SK" sz="1800" b="0" i="0" u="none" strike="noStrike" baseline="0" dirty="0">
                <a:solidFill>
                  <a:srgbClr val="000000"/>
                </a:solidFill>
                <a:latin typeface="Arial" panose="020B0604020202020204" pitchFamily="34" charset="0"/>
                <a:cs typeface="Arial" panose="020B0604020202020204" pitchFamily="34" charset="0"/>
              </a:rPr>
              <a:t>821 05 Bratislava-mestská časť Ružinov </a:t>
            </a:r>
          </a:p>
          <a:p>
            <a:endParaRPr lang="sk-SK" sz="1800" b="0" i="0" u="none" strike="noStrike" baseline="0" dirty="0">
              <a:solidFill>
                <a:srgbClr val="000000"/>
              </a:solidFill>
              <a:latin typeface="Arial" panose="020B0604020202020204" pitchFamily="34" charset="0"/>
              <a:cs typeface="Arial" panose="020B0604020202020204" pitchFamily="34" charset="0"/>
            </a:endParaRPr>
          </a:p>
          <a:p>
            <a:r>
              <a:rPr lang="it-IT" sz="1600" b="1" i="0" u="none" strike="noStrike" baseline="0" dirty="0" err="1">
                <a:solidFill>
                  <a:srgbClr val="000000"/>
                </a:solidFill>
                <a:latin typeface="Arial" panose="020B0604020202020204" pitchFamily="34" charset="0"/>
                <a:cs typeface="Arial" panose="020B0604020202020204" pitchFamily="34" charset="0"/>
              </a:rPr>
              <a:t>Konatelia</a:t>
            </a:r>
            <a:r>
              <a:rPr lang="it-IT" sz="1600" b="1" i="0" u="none" strike="noStrike" baseline="0" dirty="0">
                <a:solidFill>
                  <a:srgbClr val="000000"/>
                </a:solidFill>
                <a:latin typeface="Arial" panose="020B0604020202020204" pitchFamily="34" charset="0"/>
                <a:cs typeface="Arial" panose="020B0604020202020204" pitchFamily="34" charset="0"/>
              </a:rPr>
              <a:t> spoločnosti: </a:t>
            </a:r>
          </a:p>
          <a:p>
            <a:r>
              <a:rPr lang="it-IT" sz="1800" b="0" i="0" u="none" strike="noStrike" baseline="0" dirty="0">
                <a:solidFill>
                  <a:srgbClr val="000000"/>
                </a:solidFill>
                <a:latin typeface="Arial" panose="020B0604020202020204" pitchFamily="34" charset="0"/>
                <a:cs typeface="Arial" panose="020B0604020202020204" pitchFamily="34" charset="0"/>
              </a:rPr>
              <a:t>Igor </a:t>
            </a:r>
            <a:r>
              <a:rPr lang="it-IT" sz="1800" b="0" i="0" u="none" strike="noStrike" baseline="0" dirty="0" err="1">
                <a:solidFill>
                  <a:srgbClr val="000000"/>
                </a:solidFill>
                <a:latin typeface="Arial" panose="020B0604020202020204" pitchFamily="34" charset="0"/>
                <a:cs typeface="Arial" panose="020B0604020202020204" pitchFamily="34" charset="0"/>
              </a:rPr>
              <a:t>Péter</a:t>
            </a:r>
            <a:r>
              <a:rPr lang="it-IT" sz="1800" b="0" i="0" u="none" strike="noStrike" baseline="0" dirty="0">
                <a:solidFill>
                  <a:srgbClr val="000000"/>
                </a:solidFill>
                <a:latin typeface="Arial" panose="020B0604020202020204" pitchFamily="34" charset="0"/>
                <a:cs typeface="Arial" panose="020B0604020202020204" pitchFamily="34" charset="0"/>
              </a:rPr>
              <a:t>    +421915 357 367    </a:t>
            </a:r>
            <a:r>
              <a:rPr lang="it-IT" sz="1800" b="0" i="0" u="none" strike="noStrike" baseline="0" dirty="0" err="1">
                <a:solidFill>
                  <a:srgbClr val="000000"/>
                </a:solidFill>
                <a:latin typeface="Arial" panose="020B0604020202020204" pitchFamily="34" charset="0"/>
                <a:cs typeface="Arial" panose="020B0604020202020204" pitchFamily="34" charset="0"/>
              </a:rPr>
              <a:t>igor@iph.sk</a:t>
            </a:r>
            <a:endParaRPr lang="it-IT" sz="1800" b="0" i="0" u="none" strike="noStrike" baseline="0" dirty="0">
              <a:solidFill>
                <a:srgbClr val="000000"/>
              </a:solidFill>
              <a:latin typeface="Arial" panose="020B0604020202020204" pitchFamily="34" charset="0"/>
              <a:cs typeface="Arial" panose="020B0604020202020204" pitchFamily="34" charset="0"/>
            </a:endParaRPr>
          </a:p>
          <a:p>
            <a:r>
              <a:rPr lang="sk-SK" sz="1800" b="0" i="0" u="none" strike="noStrike" baseline="0" dirty="0">
                <a:solidFill>
                  <a:srgbClr val="000000"/>
                </a:solidFill>
                <a:latin typeface="Arial" panose="020B0604020202020204" pitchFamily="34" charset="0"/>
                <a:cs typeface="Arial" panose="020B0604020202020204" pitchFamily="34" charset="0"/>
              </a:rPr>
              <a:t>Ľudovít </a:t>
            </a:r>
            <a:r>
              <a:rPr lang="sk-SK" sz="1800" b="0" i="0" u="none" strike="noStrike" baseline="0" dirty="0" err="1">
                <a:solidFill>
                  <a:srgbClr val="000000"/>
                </a:solidFill>
                <a:latin typeface="Arial" panose="020B0604020202020204" pitchFamily="34" charset="0"/>
                <a:cs typeface="Arial" panose="020B0604020202020204" pitchFamily="34" charset="0"/>
              </a:rPr>
              <a:t>Vízy</a:t>
            </a:r>
            <a:r>
              <a:rPr lang="sk-SK" sz="1800" b="0" i="0" u="none" strike="noStrike" baseline="0" dirty="0">
                <a:solidFill>
                  <a:srgbClr val="000000"/>
                </a:solidFill>
                <a:latin typeface="Arial" panose="020B0604020202020204" pitchFamily="34" charset="0"/>
                <a:cs typeface="Arial" panose="020B0604020202020204" pitchFamily="34" charset="0"/>
              </a:rPr>
              <a:t> +421907 135 005    </a:t>
            </a:r>
            <a:r>
              <a:rPr lang="sk-SK" sz="1800" b="0" i="0" u="none" strike="noStrike" baseline="0" dirty="0" err="1">
                <a:solidFill>
                  <a:srgbClr val="000000"/>
                </a:solidFill>
                <a:latin typeface="Arial" panose="020B0604020202020204" pitchFamily="34" charset="0"/>
                <a:cs typeface="Arial" panose="020B0604020202020204" pitchFamily="34" charset="0"/>
              </a:rPr>
              <a:t>ludovit.vizy@iph.sk</a:t>
            </a:r>
            <a:endParaRPr lang="sk-SK" sz="1800" b="0" i="0" u="none" strike="noStrike" baseline="0" dirty="0">
              <a:solidFill>
                <a:srgbClr val="000000"/>
              </a:solidFill>
              <a:latin typeface="Arial" panose="020B0604020202020204" pitchFamily="34" charset="0"/>
              <a:cs typeface="Arial" panose="020B0604020202020204" pitchFamily="34" charset="0"/>
            </a:endParaRPr>
          </a:p>
          <a:p>
            <a:endParaRPr lang="sk-SK" dirty="0">
              <a:solidFill>
                <a:srgbClr val="000000"/>
              </a:solidFill>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13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Obrázok, na ktorom je hračka, LEGO&#10;&#10;Automaticky generovaný popis">
            <a:extLst>
              <a:ext uri="{FF2B5EF4-FFF2-40B4-BE49-F238E27FC236}">
                <a16:creationId xmlns:a16="http://schemas.microsoft.com/office/drawing/2014/main" id="{1EB5FF6A-0E4F-4D4A-826B-EFC8778E2078}"/>
              </a:ext>
            </a:extLst>
          </p:cNvPr>
          <p:cNvPicPr>
            <a:picLocks noChangeAspect="1"/>
          </p:cNvPicPr>
          <p:nvPr/>
        </p:nvPicPr>
        <p:blipFill>
          <a:blip r:embed="rId2"/>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0989A256-114A-41F6-B272-296FCB1A3033}"/>
              </a:ext>
            </a:extLst>
          </p:cNvPr>
          <p:cNvPicPr>
            <a:picLocks noChangeAspect="1"/>
          </p:cNvPicPr>
          <p:nvPr/>
        </p:nvPicPr>
        <p:blipFill>
          <a:blip r:embed="rId3"/>
          <a:stretch>
            <a:fillRect/>
          </a:stretch>
        </p:blipFill>
        <p:spPr>
          <a:xfrm>
            <a:off x="3969258" y="2104734"/>
            <a:ext cx="4253484" cy="2648531"/>
          </a:xfrm>
          <a:prstGeom prst="rect">
            <a:avLst/>
          </a:prstGeom>
        </p:spPr>
      </p:pic>
    </p:spTree>
    <p:extLst>
      <p:ext uri="{BB962C8B-B14F-4D97-AF65-F5344CB8AC3E}">
        <p14:creationId xmlns:p14="http://schemas.microsoft.com/office/powerpoint/2010/main" val="2892531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5" descr="Obrázok, na ktorom je hračka, LEGO&#10;&#10;Automaticky generovaný popis">
            <a:extLst>
              <a:ext uri="{FF2B5EF4-FFF2-40B4-BE49-F238E27FC236}">
                <a16:creationId xmlns:a16="http://schemas.microsoft.com/office/drawing/2014/main" id="{BE4D08B9-31C0-40C6-80ED-375502BA0BF2}"/>
              </a:ext>
            </a:extLst>
          </p:cNvPr>
          <p:cNvPicPr>
            <a:picLocks noChangeAspect="1"/>
          </p:cNvPicPr>
          <p:nvPr/>
        </p:nvPicPr>
        <p:blipFill>
          <a:blip r:embed="rId2">
            <a:alphaModFix amt="50000"/>
          </a:blip>
          <a:stretch>
            <a:fillRect/>
          </a:stretch>
        </p:blipFill>
        <p:spPr>
          <a:xfrm>
            <a:off x="-1" y="1"/>
            <a:ext cx="12191999" cy="6857999"/>
          </a:xfrm>
          <a:prstGeom prst="rect">
            <a:avLst/>
          </a:prstGeom>
        </p:spPr>
      </p:pic>
      <p:sp>
        <p:nvSpPr>
          <p:cNvPr id="2" name="Nadpis 1">
            <a:extLst>
              <a:ext uri="{FF2B5EF4-FFF2-40B4-BE49-F238E27FC236}">
                <a16:creationId xmlns:a16="http://schemas.microsoft.com/office/drawing/2014/main" id="{7AF8E2C4-3ACC-4F4E-A401-1C14D99B6B02}"/>
              </a:ext>
            </a:extLst>
          </p:cNvPr>
          <p:cNvSpPr>
            <a:spLocks noGrp="1"/>
          </p:cNvSpPr>
          <p:nvPr>
            <p:ph type="ctrTitle"/>
          </p:nvPr>
        </p:nvSpPr>
        <p:spPr>
          <a:xfrm>
            <a:off x="1524000" y="1122362"/>
            <a:ext cx="9144000" cy="2900518"/>
          </a:xfrm>
        </p:spPr>
        <p:txBody>
          <a:bodyPr>
            <a:normAutofit/>
          </a:bodyPr>
          <a:lstStyle/>
          <a:p>
            <a:r>
              <a:rPr lang="sk-SK">
                <a:solidFill>
                  <a:srgbClr val="FFFFFF"/>
                </a:solidFill>
                <a:latin typeface="Arial" panose="020B0604020202020204" pitchFamily="34" charset="0"/>
                <a:cs typeface="Arial" panose="020B0604020202020204" pitchFamily="34" charset="0"/>
              </a:rPr>
              <a:t>I. P. H. Trading s.r.o.</a:t>
            </a:r>
          </a:p>
        </p:txBody>
      </p:sp>
      <p:sp>
        <p:nvSpPr>
          <p:cNvPr id="3" name="Podnadpis 2">
            <a:extLst>
              <a:ext uri="{FF2B5EF4-FFF2-40B4-BE49-F238E27FC236}">
                <a16:creationId xmlns:a16="http://schemas.microsoft.com/office/drawing/2014/main" id="{A73FF207-41C7-413D-B048-166D5CC38D31}"/>
              </a:ext>
            </a:extLst>
          </p:cNvPr>
          <p:cNvSpPr>
            <a:spLocks noGrp="1"/>
          </p:cNvSpPr>
          <p:nvPr>
            <p:ph type="subTitle" idx="1"/>
          </p:nvPr>
        </p:nvSpPr>
        <p:spPr>
          <a:xfrm>
            <a:off x="1524000" y="4159404"/>
            <a:ext cx="9144000" cy="1098395"/>
          </a:xfrm>
        </p:spPr>
        <p:txBody>
          <a:bodyPr>
            <a:normAutofit/>
          </a:bodyPr>
          <a:lstStyle/>
          <a:p>
            <a:r>
              <a:rPr lang="sk-SK">
                <a:solidFill>
                  <a:srgbClr val="FFFFFF"/>
                </a:solidFill>
                <a:latin typeface="Arial" panose="020B0604020202020204" pitchFamily="34" charset="0"/>
                <a:cs typeface="Arial" panose="020B0604020202020204" pitchFamily="34" charset="0"/>
              </a:rPr>
              <a:t>Realizácie stavieb a interiérov</a:t>
            </a:r>
          </a:p>
        </p:txBody>
      </p:sp>
    </p:spTree>
    <p:extLst>
      <p:ext uri="{BB962C8B-B14F-4D97-AF65-F5344CB8AC3E}">
        <p14:creationId xmlns:p14="http://schemas.microsoft.com/office/powerpoint/2010/main" val="4267190101"/>
      </p:ext>
    </p:extLst>
  </p:cSld>
  <p:clrMapOvr>
    <a:overrideClrMapping bg1="dk1" tx1="lt1" bg2="dk2" tx2="lt2" accent1="accent1" accent2="accent2" accent3="accent3" accent4="accent4" accent5="accent5" accent6="accent6" hlink="hlink" folHlink="folHlink"/>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Obrázok, na ktorom je LEGO, hračka&#10;&#10;Automaticky generovaný popis">
            <a:extLst>
              <a:ext uri="{FF2B5EF4-FFF2-40B4-BE49-F238E27FC236}">
                <a16:creationId xmlns:a16="http://schemas.microsoft.com/office/drawing/2014/main" id="{AD98D256-6057-4281-9B97-057EB1644BE0}"/>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7" name="Obrázok 6">
            <a:extLst>
              <a:ext uri="{FF2B5EF4-FFF2-40B4-BE49-F238E27FC236}">
                <a16:creationId xmlns:a16="http://schemas.microsoft.com/office/drawing/2014/main" id="{EDA667D1-D835-435F-B68A-840859A4171E}"/>
              </a:ext>
            </a:extLst>
          </p:cNvPr>
          <p:cNvPicPr>
            <a:picLocks noChangeAspect="1"/>
          </p:cNvPicPr>
          <p:nvPr/>
        </p:nvPicPr>
        <p:blipFill>
          <a:blip r:embed="rId3"/>
          <a:stretch>
            <a:fillRect/>
          </a:stretch>
        </p:blipFill>
        <p:spPr>
          <a:xfrm>
            <a:off x="2461468" y="925068"/>
            <a:ext cx="1801368" cy="1121665"/>
          </a:xfrm>
          <a:prstGeom prst="rect">
            <a:avLst/>
          </a:prstGeom>
        </p:spPr>
      </p:pic>
      <p:sp>
        <p:nvSpPr>
          <p:cNvPr id="3" name="BlokTextu 2">
            <a:extLst>
              <a:ext uri="{FF2B5EF4-FFF2-40B4-BE49-F238E27FC236}">
                <a16:creationId xmlns:a16="http://schemas.microsoft.com/office/drawing/2014/main" id="{996E8F8B-3A13-4F0C-AB56-80A4BCCB4581}"/>
              </a:ext>
            </a:extLst>
          </p:cNvPr>
          <p:cNvSpPr txBox="1"/>
          <p:nvPr/>
        </p:nvSpPr>
        <p:spPr>
          <a:xfrm>
            <a:off x="2543926" y="2151727"/>
            <a:ext cx="7733375" cy="2554545"/>
          </a:xfrm>
          <a:prstGeom prst="rect">
            <a:avLst/>
          </a:prstGeom>
          <a:noFill/>
        </p:spPr>
        <p:txBody>
          <a:bodyPr wrap="square">
            <a:spAutoFit/>
          </a:bodyPr>
          <a:lstStyle/>
          <a:p>
            <a:r>
              <a:rPr lang="sk-SK" sz="2000" dirty="0">
                <a:latin typeface="Arial" panose="020B0604020202020204" pitchFamily="34" charset="0"/>
                <a:cs typeface="Arial" panose="020B0604020202020204" pitchFamily="34" charset="0"/>
              </a:rPr>
              <a:t>Spoločnosť I.P.H. </a:t>
            </a:r>
            <a:r>
              <a:rPr lang="sk-SK" sz="2000" dirty="0" err="1">
                <a:latin typeface="Arial" panose="020B0604020202020204" pitchFamily="34" charset="0"/>
                <a:cs typeface="Arial" panose="020B0604020202020204" pitchFamily="34" charset="0"/>
              </a:rPr>
              <a:t>Trading</a:t>
            </a:r>
            <a:r>
              <a:rPr lang="sk-SK" sz="2000" dirty="0">
                <a:latin typeface="Arial" panose="020B0604020202020204" pitchFamily="34" charset="0"/>
                <a:cs typeface="Arial" panose="020B0604020202020204" pitchFamily="34" charset="0"/>
              </a:rPr>
              <a:t>, </a:t>
            </a:r>
            <a:r>
              <a:rPr lang="sk-SK" sz="2000" dirty="0" err="1">
                <a:latin typeface="Arial" panose="020B0604020202020204" pitchFamily="34" charset="0"/>
                <a:cs typeface="Arial" panose="020B0604020202020204" pitchFamily="34" charset="0"/>
              </a:rPr>
              <a:t>s.r.o</a:t>
            </a:r>
            <a:r>
              <a:rPr lang="sk-SK" sz="2000" dirty="0">
                <a:latin typeface="Arial" panose="020B0604020202020204" pitchFamily="34" charset="0"/>
                <a:cs typeface="Arial" panose="020B0604020202020204" pitchFamily="34" charset="0"/>
              </a:rPr>
              <a:t>. sa zaoberá najmä realizáciou rekonštrukcií a obnov budov na kľúč, od samotného predprípravného návrhu, projektovej činnosti, stavebnej realizácii.</a:t>
            </a:r>
          </a:p>
          <a:p>
            <a:endParaRPr lang="sk-SK" sz="2000" dirty="0">
              <a:latin typeface="Arial" panose="020B0604020202020204" pitchFamily="34" charset="0"/>
              <a:cs typeface="Arial" panose="020B0604020202020204" pitchFamily="34" charset="0"/>
            </a:endParaRPr>
          </a:p>
          <a:p>
            <a:r>
              <a:rPr lang="sk-SK" sz="2000" dirty="0">
                <a:latin typeface="Arial" panose="020B0604020202020204" pitchFamily="34" charset="0"/>
                <a:cs typeface="Arial" panose="020B0604020202020204" pitchFamily="34" charset="0"/>
              </a:rPr>
              <a:t>Naším cieľom je plne sa priblížiť k požiadavkám investora pri jeho realizačnom zámere, s rešpektovaním všetkých jeho pripomienok </a:t>
            </a:r>
            <a:br>
              <a:rPr lang="en-US"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a prianí, pri dodržiavaní bezpečnosti práce a ostatných požadovaných predpisov.</a:t>
            </a:r>
          </a:p>
        </p:txBody>
      </p:sp>
    </p:spTree>
    <p:extLst>
      <p:ext uri="{BB962C8B-B14F-4D97-AF65-F5344CB8AC3E}">
        <p14:creationId xmlns:p14="http://schemas.microsoft.com/office/powerpoint/2010/main" val="167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Obrázok, na ktorom je LEGO, hračka&#10;&#10;Automaticky generovaný popis">
            <a:extLst>
              <a:ext uri="{FF2B5EF4-FFF2-40B4-BE49-F238E27FC236}">
                <a16:creationId xmlns:a16="http://schemas.microsoft.com/office/drawing/2014/main" id="{09D79F7B-D0E9-4739-8282-3C028CE1A535}"/>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BlokTextu 2">
            <a:extLst>
              <a:ext uri="{FF2B5EF4-FFF2-40B4-BE49-F238E27FC236}">
                <a16:creationId xmlns:a16="http://schemas.microsoft.com/office/drawing/2014/main" id="{4248465B-04AB-471C-A893-3E1E647D855F}"/>
              </a:ext>
            </a:extLst>
          </p:cNvPr>
          <p:cNvSpPr txBox="1"/>
          <p:nvPr/>
        </p:nvSpPr>
        <p:spPr>
          <a:xfrm>
            <a:off x="1657350" y="955027"/>
            <a:ext cx="8448675" cy="2585323"/>
          </a:xfrm>
          <a:prstGeom prst="rect">
            <a:avLst/>
          </a:prstGeom>
          <a:noFill/>
        </p:spPr>
        <p:txBody>
          <a:bodyPr wrap="square">
            <a:spAutoFit/>
          </a:bodyPr>
          <a:lstStyle/>
          <a:p>
            <a:r>
              <a:rPr lang="sk-SK" sz="2800" b="1" dirty="0">
                <a:solidFill>
                  <a:srgbClr val="009228"/>
                </a:solidFill>
                <a:latin typeface="Arial" panose="020B0604020202020204" pitchFamily="34" charset="0"/>
                <a:cs typeface="Arial" panose="020B0604020202020204" pitchFamily="34" charset="0"/>
              </a:rPr>
              <a:t>Realizujeme:</a:t>
            </a:r>
          </a:p>
          <a:p>
            <a:endParaRPr lang="sk-SK" dirty="0">
              <a:latin typeface="Arial" panose="020B0604020202020204" pitchFamily="34" charset="0"/>
              <a:cs typeface="Arial" panose="020B0604020202020204" pitchFamily="34" charset="0"/>
            </a:endParaRPr>
          </a:p>
          <a:p>
            <a:r>
              <a:rPr lang="sk-SK" sz="1600" b="1" dirty="0">
                <a:latin typeface="Arial" panose="020B0604020202020204" pitchFamily="34" charset="0"/>
                <a:cs typeface="Arial" panose="020B0604020202020204" pitchFamily="34" charset="0"/>
              </a:rPr>
              <a:t>Komplexné riešenia stavieb</a:t>
            </a:r>
          </a:p>
          <a:p>
            <a:r>
              <a:rPr lang="sk-SK" sz="1600" dirty="0">
                <a:latin typeface="Arial" panose="020B0604020202020204" pitchFamily="34" charset="0"/>
                <a:cs typeface="Arial" panose="020B0604020202020204" pitchFamily="34" charset="0"/>
              </a:rPr>
              <a:t>Sme schopní zabezpečiť kompletnú realizáciu stavieb všetkého druhu podľa relevantných projektov. Rovnako vieme poskytnúť projektovú podporu pre obnovu a interiéry budov, dodávka materiálu a realizácia na základe Vami predloženého alebo nami vypracovaného projektu.</a:t>
            </a:r>
            <a:endParaRPr lang="sk-SK" dirty="0">
              <a:latin typeface="Arial" panose="020B0604020202020204" pitchFamily="34" charset="0"/>
              <a:cs typeface="Arial" panose="020B0604020202020204" pitchFamily="34" charset="0"/>
            </a:endParaRPr>
          </a:p>
          <a:p>
            <a:pPr marL="285750" indent="-285750">
              <a:buFontTx/>
              <a:buChar char="-"/>
            </a:pPr>
            <a:endParaRPr lang="sk-SK" dirty="0"/>
          </a:p>
          <a:p>
            <a:pPr marL="285750" indent="-285750">
              <a:buFontTx/>
              <a:buChar char="-"/>
            </a:pPr>
            <a:endParaRPr lang="sk-SK" dirty="0"/>
          </a:p>
        </p:txBody>
      </p:sp>
      <p:sp>
        <p:nvSpPr>
          <p:cNvPr id="5" name="BlokTextu 4">
            <a:extLst>
              <a:ext uri="{FF2B5EF4-FFF2-40B4-BE49-F238E27FC236}">
                <a16:creationId xmlns:a16="http://schemas.microsoft.com/office/drawing/2014/main" id="{52D7B140-4982-470D-A9F0-A8F6F7C9E49B}"/>
              </a:ext>
            </a:extLst>
          </p:cNvPr>
          <p:cNvSpPr txBox="1"/>
          <p:nvPr/>
        </p:nvSpPr>
        <p:spPr>
          <a:xfrm>
            <a:off x="1657349" y="3135302"/>
            <a:ext cx="8334375" cy="3416320"/>
          </a:xfrm>
          <a:prstGeom prst="rect">
            <a:avLst/>
          </a:prstGeom>
          <a:noFill/>
        </p:spPr>
        <p:txBody>
          <a:bodyPr wrap="square" numCol="2">
            <a:spAutoFit/>
          </a:bodyPr>
          <a:lstStyle/>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búracie a demontážne práce</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elektroinštalačné práce</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murárske práce</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vodoinštalačné práce </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vzduchotechnické a klimatizačné</a:t>
            </a:r>
            <a:br>
              <a:rPr lang="en-US" sz="16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práce </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podlahárske práce </a:t>
            </a:r>
          </a:p>
          <a:p>
            <a:pPr marL="285750" indent="-285750">
              <a:buClr>
                <a:srgbClr val="009228"/>
              </a:buClr>
              <a:buSzPct val="125000"/>
              <a:buFont typeface="Arial" panose="020B0604020202020204" pitchFamily="34" charset="0"/>
              <a:buChar char="•"/>
            </a:pPr>
            <a:r>
              <a:rPr lang="sk-SK" sz="1600" dirty="0" err="1">
                <a:latin typeface="Arial" panose="020B0604020202020204" pitchFamily="34" charset="0"/>
                <a:cs typeface="Arial" panose="020B0604020202020204" pitchFamily="34" charset="0"/>
              </a:rPr>
              <a:t>sadrokartonárske</a:t>
            </a:r>
            <a:r>
              <a:rPr lang="sk-SK" sz="1600" dirty="0">
                <a:latin typeface="Arial" panose="020B0604020202020204" pitchFamily="34" charset="0"/>
                <a:cs typeface="Arial" panose="020B0604020202020204" pitchFamily="34" charset="0"/>
              </a:rPr>
              <a:t> a maliarske</a:t>
            </a:r>
            <a:br>
              <a:rPr lang="en-US" sz="16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práce</a:t>
            </a:r>
            <a:endParaRPr lang="en-US" sz="1600" dirty="0">
              <a:latin typeface="Arial" panose="020B0604020202020204" pitchFamily="34" charset="0"/>
              <a:cs typeface="Arial" panose="020B0604020202020204" pitchFamily="34" charset="0"/>
            </a:endParaRPr>
          </a:p>
          <a:p>
            <a:pPr marL="285750" indent="-285750">
              <a:buClr>
                <a:srgbClr val="009228"/>
              </a:buClr>
              <a:buSzPct val="125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Clr>
                <a:srgbClr val="009228"/>
              </a:buClr>
              <a:buSzPct val="125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Clr>
                <a:srgbClr val="009228"/>
              </a:buClr>
              <a:buSzPct val="125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Clr>
                <a:srgbClr val="009228"/>
              </a:buClr>
              <a:buSzPct val="125000"/>
            </a:pPr>
            <a:endParaRPr lang="sk-SK" sz="1600" dirty="0">
              <a:latin typeface="Arial" panose="020B0604020202020204" pitchFamily="34" charset="0"/>
              <a:cs typeface="Arial" panose="020B0604020202020204" pitchFamily="34" charset="0"/>
            </a:endParaRP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zatepľovanie budov </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lešenárske práce </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montáž obkladov a dlažieb </a:t>
            </a: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dverné a okenné profesie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t>
            </a:r>
            <a:r>
              <a:rPr lang="sk-SK" sz="1600" dirty="0">
                <a:latin typeface="Arial" panose="020B0604020202020204" pitchFamily="34" charset="0"/>
                <a:cs typeface="Arial" panose="020B0604020202020204" pitchFamily="34" charset="0"/>
              </a:rPr>
              <a:t>exteriér</a:t>
            </a:r>
            <a:r>
              <a:rPr lang="en-US" sz="1600" dirty="0">
                <a:latin typeface="Arial" panose="020B0604020202020204" pitchFamily="34" charset="0"/>
                <a:cs typeface="Arial" panose="020B0604020202020204" pitchFamily="34" charset="0"/>
              </a:rPr>
              <a:t>/</a:t>
            </a:r>
            <a:r>
              <a:rPr lang="sk-SK" sz="1600" dirty="0">
                <a:latin typeface="Arial" panose="020B0604020202020204" pitchFamily="34" charset="0"/>
                <a:cs typeface="Arial" panose="020B0604020202020204" pitchFamily="34" charset="0"/>
              </a:rPr>
              <a:t>interiér</a:t>
            </a:r>
            <a:r>
              <a:rPr lang="en-US" sz="1600" dirty="0">
                <a:latin typeface="Arial" panose="020B0604020202020204" pitchFamily="34" charset="0"/>
                <a:cs typeface="Arial" panose="020B0604020202020204" pitchFamily="34" charset="0"/>
              </a:rPr>
              <a:t>)</a:t>
            </a:r>
            <a:endParaRPr lang="sk-SK" sz="1600" dirty="0">
              <a:latin typeface="Arial" panose="020B0604020202020204" pitchFamily="34" charset="0"/>
              <a:cs typeface="Arial" panose="020B0604020202020204" pitchFamily="34" charset="0"/>
            </a:endParaRPr>
          </a:p>
          <a:p>
            <a:pPr marL="285750" indent="-285750">
              <a:buClr>
                <a:srgbClr val="009228"/>
              </a:buClr>
              <a:buSzPct val="125000"/>
              <a:buFont typeface="Arial" panose="020B0604020202020204" pitchFamily="34" charset="0"/>
              <a:buChar char="•"/>
            </a:pPr>
            <a:r>
              <a:rPr lang="sk-SK" sz="1600" dirty="0">
                <a:latin typeface="Arial" panose="020B0604020202020204" pitchFamily="34" charset="0"/>
                <a:cs typeface="Arial" panose="020B0604020202020204" pitchFamily="34" charset="0"/>
              </a:rPr>
              <a:t>strešné a izolačné práce </a:t>
            </a:r>
          </a:p>
        </p:txBody>
      </p:sp>
    </p:spTree>
    <p:extLst>
      <p:ext uri="{BB962C8B-B14F-4D97-AF65-F5344CB8AC3E}">
        <p14:creationId xmlns:p14="http://schemas.microsoft.com/office/powerpoint/2010/main" val="149184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Obrázok, na ktorom je LEGO, hračka&#10;&#10;Automaticky generovaný popis">
            <a:extLst>
              <a:ext uri="{FF2B5EF4-FFF2-40B4-BE49-F238E27FC236}">
                <a16:creationId xmlns:a16="http://schemas.microsoft.com/office/drawing/2014/main" id="{4BE039D3-DC5E-4B2B-8CC3-0B6E9DC19815}"/>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825" y="603454"/>
            <a:ext cx="8771649" cy="2123658"/>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Kancelárie </a:t>
            </a:r>
            <a:r>
              <a:rPr lang="sk-SK" b="1" u="sng" dirty="0" err="1">
                <a:solidFill>
                  <a:srgbClr val="009228"/>
                </a:solidFill>
                <a:latin typeface="Arial" panose="020B0604020202020204" pitchFamily="34" charset="0"/>
                <a:cs typeface="Arial" panose="020B0604020202020204" pitchFamily="34" charset="0"/>
              </a:rPr>
              <a:t>Innovatrics</a:t>
            </a:r>
            <a:r>
              <a:rPr lang="sk-SK" b="1" u="sng" dirty="0">
                <a:solidFill>
                  <a:srgbClr val="009228"/>
                </a:solidFill>
                <a:latin typeface="Arial" panose="020B0604020202020204" pitchFamily="34" charset="0"/>
                <a:cs typeface="Arial" panose="020B0604020202020204" pitchFamily="34" charset="0"/>
              </a:rPr>
              <a:t> - OC Jarošova:</a:t>
            </a:r>
          </a:p>
          <a:p>
            <a:endParaRPr lang="sk-SK" b="1" u="sng" dirty="0">
              <a:solidFill>
                <a:srgbClr val="009228"/>
              </a:solidFill>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Kancelárske priestory pre firmu </a:t>
            </a:r>
            <a:r>
              <a:rPr lang="sk-SK" sz="1600" dirty="0" err="1">
                <a:latin typeface="Arial" panose="020B0604020202020204" pitchFamily="34" charset="0"/>
                <a:cs typeface="Arial" panose="020B0604020202020204" pitchFamily="34" charset="0"/>
              </a:rPr>
              <a:t>Innovatrics</a:t>
            </a:r>
            <a:r>
              <a:rPr lang="sk-SK" sz="1600" dirty="0">
                <a:latin typeface="Arial" panose="020B0604020202020204" pitchFamily="34" charset="0"/>
                <a:cs typeface="Arial" panose="020B0604020202020204" pitchFamily="34" charset="0"/>
              </a:rPr>
              <a:t>, </a:t>
            </a:r>
            <a:r>
              <a:rPr lang="sk-SK" sz="1600" dirty="0" err="1">
                <a:latin typeface="Arial" panose="020B0604020202020204" pitchFamily="34" charset="0"/>
                <a:cs typeface="Arial" panose="020B0604020202020204" pitchFamily="34" charset="0"/>
              </a:rPr>
              <a:t>s.r.o</a:t>
            </a:r>
            <a:r>
              <a:rPr lang="sk-SK" sz="1600" dirty="0">
                <a:latin typeface="Arial" panose="020B0604020202020204" pitchFamily="34" charset="0"/>
                <a:cs typeface="Arial" panose="020B0604020202020204" pitchFamily="34" charset="0"/>
              </a:rPr>
              <a:t>. spĺňajú najvyššie štandardy </a:t>
            </a:r>
            <a:br>
              <a:rPr lang="en-US" sz="16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a zohľadňujú najmä náročné podmienky jej kreatívnych užívateľov.</a:t>
            </a:r>
          </a:p>
          <a:p>
            <a:endParaRPr lang="sk-SK" sz="16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OC Jarošova,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950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3 mesiace</a:t>
            </a:r>
          </a:p>
        </p:txBody>
      </p:sp>
      <p:pic>
        <p:nvPicPr>
          <p:cNvPr id="5" name="Obrázok 4" descr="Obrázok, na ktorom je prázdne, kolonáda&#10;&#10;Automaticky generovaný popis">
            <a:extLst>
              <a:ext uri="{FF2B5EF4-FFF2-40B4-BE49-F238E27FC236}">
                <a16:creationId xmlns:a16="http://schemas.microsoft.com/office/drawing/2014/main" id="{0A537DC9-494A-459A-9B54-ED2C064185C1}"/>
              </a:ext>
            </a:extLst>
          </p:cNvPr>
          <p:cNvPicPr>
            <a:picLocks noChangeAspect="1"/>
          </p:cNvPicPr>
          <p:nvPr/>
        </p:nvPicPr>
        <p:blipFill>
          <a:blip r:embed="rId3"/>
          <a:stretch>
            <a:fillRect/>
          </a:stretch>
        </p:blipFill>
        <p:spPr>
          <a:xfrm>
            <a:off x="820025" y="2727112"/>
            <a:ext cx="5030771" cy="3595122"/>
          </a:xfrm>
          <a:prstGeom prst="rect">
            <a:avLst/>
          </a:prstGeom>
        </p:spPr>
      </p:pic>
      <p:pic>
        <p:nvPicPr>
          <p:cNvPr id="11" name="Obrázok 10" descr="Obrázok, na ktorom je vnútri, podlaha, strop, nábytok&#10;&#10;Automaticky generovaný popis">
            <a:extLst>
              <a:ext uri="{FF2B5EF4-FFF2-40B4-BE49-F238E27FC236}">
                <a16:creationId xmlns:a16="http://schemas.microsoft.com/office/drawing/2014/main" id="{1EFF1CA3-9587-49F6-8AD7-859994FB48D0}"/>
              </a:ext>
            </a:extLst>
          </p:cNvPr>
          <p:cNvPicPr>
            <a:picLocks noChangeAspect="1"/>
          </p:cNvPicPr>
          <p:nvPr/>
        </p:nvPicPr>
        <p:blipFill>
          <a:blip r:embed="rId4"/>
          <a:stretch>
            <a:fillRect/>
          </a:stretch>
        </p:blipFill>
        <p:spPr>
          <a:xfrm>
            <a:off x="5850796" y="2727112"/>
            <a:ext cx="5659619" cy="3595123"/>
          </a:xfrm>
          <a:prstGeom prst="rect">
            <a:avLst/>
          </a:prstGeom>
        </p:spPr>
      </p:pic>
      <p:pic>
        <p:nvPicPr>
          <p:cNvPr id="3" name="Obrázok 2">
            <a:extLst>
              <a:ext uri="{FF2B5EF4-FFF2-40B4-BE49-F238E27FC236}">
                <a16:creationId xmlns:a16="http://schemas.microsoft.com/office/drawing/2014/main" id="{8CA72048-D74C-4C1F-9C12-D30D5A1A9B29}"/>
              </a:ext>
            </a:extLst>
          </p:cNvPr>
          <p:cNvPicPr>
            <a:picLocks noChangeAspect="1"/>
          </p:cNvPicPr>
          <p:nvPr/>
        </p:nvPicPr>
        <p:blipFill>
          <a:blip r:embed="rId5"/>
          <a:stretch>
            <a:fillRect/>
          </a:stretch>
        </p:blipFill>
        <p:spPr>
          <a:xfrm>
            <a:off x="4586167" y="1958389"/>
            <a:ext cx="2008454" cy="768723"/>
          </a:xfrm>
          <a:prstGeom prst="rect">
            <a:avLst/>
          </a:prstGeom>
        </p:spPr>
      </p:pic>
    </p:spTree>
    <p:extLst>
      <p:ext uri="{BB962C8B-B14F-4D97-AF65-F5344CB8AC3E}">
        <p14:creationId xmlns:p14="http://schemas.microsoft.com/office/powerpoint/2010/main" val="284218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Obrázok, na ktorom je LEGO, hračka&#10;&#10;Automaticky generovaný popis">
            <a:extLst>
              <a:ext uri="{FF2B5EF4-FFF2-40B4-BE49-F238E27FC236}">
                <a16:creationId xmlns:a16="http://schemas.microsoft.com/office/drawing/2014/main" id="{5404A88D-C342-41D4-8E22-5814C3F8F542}"/>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825" y="603454"/>
            <a:ext cx="10137743" cy="2000548"/>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Kancelárie </a:t>
            </a:r>
            <a:r>
              <a:rPr lang="sk-SK" b="1" u="sng" dirty="0" err="1">
                <a:solidFill>
                  <a:srgbClr val="009228"/>
                </a:solidFill>
                <a:latin typeface="Arial" panose="020B0604020202020204" pitchFamily="34" charset="0"/>
                <a:cs typeface="Arial" panose="020B0604020202020204" pitchFamily="34" charset="0"/>
              </a:rPr>
              <a:t>Engie</a:t>
            </a:r>
            <a:r>
              <a:rPr lang="sk-SK" b="1" u="sng" dirty="0">
                <a:solidFill>
                  <a:srgbClr val="009228"/>
                </a:solidFill>
                <a:latin typeface="Arial" panose="020B0604020202020204" pitchFamily="34" charset="0"/>
                <a:cs typeface="Arial" panose="020B0604020202020204" pitchFamily="34" charset="0"/>
              </a:rPr>
              <a:t> </a:t>
            </a:r>
            <a:r>
              <a:rPr lang="sk-SK" b="1" u="sng" dirty="0" err="1">
                <a:solidFill>
                  <a:srgbClr val="009228"/>
                </a:solidFill>
                <a:latin typeface="Arial" panose="020B0604020202020204" pitchFamily="34" charset="0"/>
                <a:cs typeface="Arial" panose="020B0604020202020204" pitchFamily="34" charset="0"/>
              </a:rPr>
              <a:t>a.s</a:t>
            </a:r>
            <a:r>
              <a:rPr lang="sk-SK" b="1" u="sng" dirty="0">
                <a:solidFill>
                  <a:srgbClr val="009228"/>
                </a:solidFill>
                <a:latin typeface="Arial" panose="020B0604020202020204" pitchFamily="34" charset="0"/>
                <a:cs typeface="Arial" panose="020B0604020202020204" pitchFamily="34" charset="0"/>
              </a:rPr>
              <a:t>.</a:t>
            </a:r>
          </a:p>
          <a:p>
            <a:r>
              <a:rPr lang="sk-SK" sz="1400" dirty="0">
                <a:latin typeface="Arial" panose="020B0604020202020204" pitchFamily="34" charset="0"/>
                <a:cs typeface="Arial" panose="020B0604020202020204" pitchFamily="34" charset="0"/>
              </a:rPr>
              <a:t>Kancelárske priestory pre firmu </a:t>
            </a:r>
            <a:r>
              <a:rPr lang="sk-SK" sz="1400" dirty="0" err="1">
                <a:latin typeface="Arial" panose="020B0604020202020204" pitchFamily="34" charset="0"/>
                <a:cs typeface="Arial" panose="020B0604020202020204" pitchFamily="34" charset="0"/>
              </a:rPr>
              <a:t>Engie</a:t>
            </a:r>
            <a:r>
              <a:rPr lang="sk-SK" sz="1400" dirty="0">
                <a:latin typeface="Arial" panose="020B0604020202020204" pitchFamily="34" charset="0"/>
                <a:cs typeface="Arial" panose="020B0604020202020204" pitchFamily="34" charset="0"/>
              </a:rPr>
              <a:t>, </a:t>
            </a:r>
            <a:r>
              <a:rPr lang="sk-SK" sz="1400" dirty="0" err="1">
                <a:latin typeface="Arial" panose="020B0604020202020204" pitchFamily="34" charset="0"/>
                <a:cs typeface="Arial" panose="020B0604020202020204" pitchFamily="34" charset="0"/>
              </a:rPr>
              <a:t>a.s</a:t>
            </a:r>
            <a:r>
              <a:rPr lang="sk-SK" sz="1400" dirty="0">
                <a:latin typeface="Arial" panose="020B0604020202020204" pitchFamily="34" charset="0"/>
                <a:cs typeface="Arial" panose="020B0604020202020204" pitchFamily="34" charset="0"/>
              </a:rPr>
              <a:t>. boli vytvorené podľa najvyšších </a:t>
            </a:r>
            <a:r>
              <a:rPr lang="sk-SK" sz="1400" dirty="0" err="1">
                <a:latin typeface="Arial" panose="020B0604020202020204" pitchFamily="34" charset="0"/>
                <a:cs typeface="Arial" panose="020B0604020202020204" pitchFamily="34" charset="0"/>
              </a:rPr>
              <a:t>štandartov</a:t>
            </a:r>
            <a:r>
              <a:rPr lang="sk-SK" sz="1400" dirty="0">
                <a:latin typeface="Arial" panose="020B0604020202020204" pitchFamily="34" charset="0"/>
                <a:cs typeface="Arial" panose="020B0604020202020204" pitchFamily="34" charset="0"/>
              </a:rPr>
              <a:t> </a:t>
            </a:r>
            <a:br>
              <a:rPr lang="en-US" sz="1400" dirty="0">
                <a:latin typeface="Arial" panose="020B0604020202020204" pitchFamily="34" charset="0"/>
                <a:cs typeface="Arial" panose="020B0604020202020204" pitchFamily="34" charset="0"/>
              </a:rPr>
            </a:br>
            <a:r>
              <a:rPr lang="sk-SK" sz="1400" dirty="0">
                <a:latin typeface="Arial" panose="020B0604020202020204" pitchFamily="34" charset="0"/>
                <a:cs typeface="Arial" panose="020B0604020202020204" pitchFamily="34" charset="0"/>
              </a:rPr>
              <a:t>a zohľadňujú náročné podmienky jej užívateľov. Pri tejto realizácii sa postupovalo podľa projektovej dokumentácie priestory boli realizované suchými procesmi SDK konštrukcii podľa </a:t>
            </a:r>
            <a:r>
              <a:rPr lang="sk-SK" sz="1400" dirty="0" err="1">
                <a:latin typeface="Arial" panose="020B0604020202020204" pitchFamily="34" charset="0"/>
                <a:cs typeface="Arial" panose="020B0604020202020204" pitchFamily="34" charset="0"/>
              </a:rPr>
              <a:t>tehnických</a:t>
            </a:r>
            <a:r>
              <a:rPr lang="sk-SK" sz="1400" dirty="0">
                <a:latin typeface="Arial" panose="020B0604020202020204" pitchFamily="34" charset="0"/>
                <a:cs typeface="Arial" panose="020B0604020202020204" pitchFamily="34" charset="0"/>
              </a:rPr>
              <a:t> ,požiarnych a akustických požiadaviek klienta.</a:t>
            </a:r>
          </a:p>
          <a:p>
            <a:endParaRPr lang="sk-SK" sz="16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OC Jarošova,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138</a:t>
            </a:r>
            <a:r>
              <a:rPr lang="sk-SK" sz="1600" dirty="0">
                <a:latin typeface="Arial" panose="020B0604020202020204" pitchFamily="34" charset="0"/>
                <a:cs typeface="Arial" panose="020B0604020202020204" pitchFamily="34" charset="0"/>
              </a:rPr>
              <a:t>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3</a:t>
            </a:r>
            <a:r>
              <a:rPr lang="sk-SK" sz="1600" dirty="0">
                <a:latin typeface="Arial" panose="020B0604020202020204" pitchFamily="34" charset="0"/>
                <a:cs typeface="Arial" panose="020B0604020202020204" pitchFamily="34" charset="0"/>
              </a:rPr>
              <a:t> mesiace</a:t>
            </a:r>
          </a:p>
        </p:txBody>
      </p:sp>
      <p:pic>
        <p:nvPicPr>
          <p:cNvPr id="9" name="Obrázok 8" descr="Obrázok, na ktorom je vnútri&#10;&#10;Automaticky generovaný popis">
            <a:extLst>
              <a:ext uri="{FF2B5EF4-FFF2-40B4-BE49-F238E27FC236}">
                <a16:creationId xmlns:a16="http://schemas.microsoft.com/office/drawing/2014/main" id="{7ACB0A1C-9CA4-472D-BD50-360881CEBCED}"/>
              </a:ext>
            </a:extLst>
          </p:cNvPr>
          <p:cNvPicPr>
            <a:picLocks noChangeAspect="1"/>
          </p:cNvPicPr>
          <p:nvPr/>
        </p:nvPicPr>
        <p:blipFill>
          <a:blip r:embed="rId3"/>
          <a:stretch>
            <a:fillRect/>
          </a:stretch>
        </p:blipFill>
        <p:spPr>
          <a:xfrm>
            <a:off x="5850796" y="2549157"/>
            <a:ext cx="5030772" cy="3773079"/>
          </a:xfrm>
          <a:prstGeom prst="rect">
            <a:avLst/>
          </a:prstGeom>
        </p:spPr>
      </p:pic>
      <p:pic>
        <p:nvPicPr>
          <p:cNvPr id="3" name="Obrázok 2" descr="Obrázok, na ktorom je budova, vnútri, podlaha&#10;&#10;Automaticky generovaný popis">
            <a:extLst>
              <a:ext uri="{FF2B5EF4-FFF2-40B4-BE49-F238E27FC236}">
                <a16:creationId xmlns:a16="http://schemas.microsoft.com/office/drawing/2014/main" id="{61506A5C-F634-CA4C-AD9F-9EA67B2A90F3}"/>
              </a:ext>
            </a:extLst>
          </p:cNvPr>
          <p:cNvPicPr>
            <a:picLocks noChangeAspect="1"/>
          </p:cNvPicPr>
          <p:nvPr/>
        </p:nvPicPr>
        <p:blipFill>
          <a:blip r:embed="rId4"/>
          <a:stretch>
            <a:fillRect/>
          </a:stretch>
        </p:blipFill>
        <p:spPr>
          <a:xfrm>
            <a:off x="820025" y="2549157"/>
            <a:ext cx="5030772" cy="3773080"/>
          </a:xfrm>
          <a:prstGeom prst="rect">
            <a:avLst/>
          </a:prstGeom>
        </p:spPr>
      </p:pic>
      <p:pic>
        <p:nvPicPr>
          <p:cNvPr id="11" name="Obrázok 10">
            <a:extLst>
              <a:ext uri="{FF2B5EF4-FFF2-40B4-BE49-F238E27FC236}">
                <a16:creationId xmlns:a16="http://schemas.microsoft.com/office/drawing/2014/main" id="{70826AF2-ED56-43A6-9EC9-E4587871BFB3}"/>
              </a:ext>
            </a:extLst>
          </p:cNvPr>
          <p:cNvPicPr>
            <a:picLocks noChangeAspect="1"/>
          </p:cNvPicPr>
          <p:nvPr/>
        </p:nvPicPr>
        <p:blipFill>
          <a:blip r:embed="rId5"/>
          <a:stretch>
            <a:fillRect/>
          </a:stretch>
        </p:blipFill>
        <p:spPr>
          <a:xfrm>
            <a:off x="4596780" y="1759415"/>
            <a:ext cx="2008454" cy="768723"/>
          </a:xfrm>
          <a:prstGeom prst="rect">
            <a:avLst/>
          </a:prstGeom>
        </p:spPr>
      </p:pic>
    </p:spTree>
    <p:extLst>
      <p:ext uri="{BB962C8B-B14F-4D97-AF65-F5344CB8AC3E}">
        <p14:creationId xmlns:p14="http://schemas.microsoft.com/office/powerpoint/2010/main" val="386517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descr="Obrázok, na ktorom je LEGO, hračka&#10;&#10;Automaticky generovaný popis">
            <a:extLst>
              <a:ext uri="{FF2B5EF4-FFF2-40B4-BE49-F238E27FC236}">
                <a16:creationId xmlns:a16="http://schemas.microsoft.com/office/drawing/2014/main" id="{DAF5AA07-2324-4327-BA2A-829F2C69A69D}"/>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825" y="603454"/>
            <a:ext cx="10137743" cy="1969770"/>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Kancelárie </a:t>
            </a:r>
            <a:r>
              <a:rPr lang="sk-SK" b="1" u="sng" dirty="0" err="1">
                <a:solidFill>
                  <a:srgbClr val="009228"/>
                </a:solidFill>
                <a:latin typeface="Arial" panose="020B0604020202020204" pitchFamily="34" charset="0"/>
                <a:cs typeface="Arial" panose="020B0604020202020204" pitchFamily="34" charset="0"/>
              </a:rPr>
              <a:t>Foss</a:t>
            </a:r>
            <a:r>
              <a:rPr lang="sk-SK" b="1" u="sng" dirty="0">
                <a:solidFill>
                  <a:srgbClr val="009228"/>
                </a:solidFill>
                <a:latin typeface="Arial" panose="020B0604020202020204" pitchFamily="34" charset="0"/>
                <a:cs typeface="Arial" panose="020B0604020202020204" pitchFamily="34" charset="0"/>
              </a:rPr>
              <a:t> </a:t>
            </a:r>
            <a:r>
              <a:rPr lang="sk-SK" b="1" u="sng" dirty="0" err="1">
                <a:solidFill>
                  <a:srgbClr val="009228"/>
                </a:solidFill>
                <a:latin typeface="Arial" panose="020B0604020202020204" pitchFamily="34" charset="0"/>
                <a:cs typeface="Arial" panose="020B0604020202020204" pitchFamily="34" charset="0"/>
              </a:rPr>
              <a:t>Fibre</a:t>
            </a:r>
            <a:r>
              <a:rPr lang="sk-SK" b="1" u="sng" dirty="0">
                <a:solidFill>
                  <a:srgbClr val="009228"/>
                </a:solidFill>
                <a:latin typeface="Arial" panose="020B0604020202020204" pitchFamily="34" charset="0"/>
                <a:cs typeface="Arial" panose="020B0604020202020204" pitchFamily="34" charset="0"/>
              </a:rPr>
              <a:t> </a:t>
            </a:r>
            <a:r>
              <a:rPr lang="sk-SK" b="1" u="sng" dirty="0" err="1">
                <a:solidFill>
                  <a:srgbClr val="009228"/>
                </a:solidFill>
                <a:latin typeface="Arial" panose="020B0604020202020204" pitchFamily="34" charset="0"/>
                <a:cs typeface="Arial" panose="020B0604020202020204" pitchFamily="34" charset="0"/>
              </a:rPr>
              <a:t>Optics</a:t>
            </a:r>
            <a:r>
              <a:rPr lang="sk-SK" b="1" u="sng" dirty="0">
                <a:solidFill>
                  <a:srgbClr val="009228"/>
                </a:solidFill>
                <a:latin typeface="Arial" panose="020B0604020202020204" pitchFamily="34" charset="0"/>
                <a:cs typeface="Arial" panose="020B0604020202020204" pitchFamily="34" charset="0"/>
              </a:rPr>
              <a:t>:</a:t>
            </a:r>
            <a:endParaRPr lang="sk-SK" b="1" dirty="0">
              <a:solidFill>
                <a:srgbClr val="009228"/>
              </a:solidFill>
              <a:latin typeface="Arial" panose="020B0604020202020204" pitchFamily="34" charset="0"/>
              <a:cs typeface="Arial" panose="020B0604020202020204" pitchFamily="34" charset="0"/>
            </a:endParaRPr>
          </a:p>
          <a:p>
            <a:r>
              <a:rPr lang="sk-SK" sz="1400" dirty="0">
                <a:latin typeface="Arial" panose="020B0604020202020204" pitchFamily="34" charset="0"/>
                <a:cs typeface="Arial" panose="020B0604020202020204" pitchFamily="34" charset="0"/>
              </a:rPr>
              <a:t>Rekonštrukcia starých kancelárií pozostávala z kompletnej renovácie 13 kancelárií, aby sme dosiahli náročné požiadavky na skvalitnenie prostredia. Realizácia bola náročná vzhľadom na niektoré technické úkony, ako prestupy na VZT cez strechu, rozširovanie okenných otvorov, práce podľa statických posudkov a pod.</a:t>
            </a:r>
          </a:p>
          <a:p>
            <a:endParaRPr lang="sk-SK" sz="14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Odborárska 52,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40</a:t>
            </a:r>
            <a:r>
              <a:rPr lang="sk-SK" sz="1600" dirty="0">
                <a:latin typeface="Arial" panose="020B0604020202020204" pitchFamily="34" charset="0"/>
                <a:cs typeface="Arial" panose="020B0604020202020204" pitchFamily="34" charset="0"/>
              </a:rPr>
              <a:t>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2</a:t>
            </a:r>
            <a:r>
              <a:rPr lang="sk-SK" sz="1600" dirty="0">
                <a:latin typeface="Arial" panose="020B0604020202020204" pitchFamily="34" charset="0"/>
                <a:cs typeface="Arial" panose="020B0604020202020204" pitchFamily="34" charset="0"/>
              </a:rPr>
              <a:t> mesiace</a:t>
            </a:r>
          </a:p>
        </p:txBody>
      </p:sp>
      <p:pic>
        <p:nvPicPr>
          <p:cNvPr id="14" name="Obrázok 13" descr="Obrázok, na ktorom je vnútri, strop, podlaha, budova&#10;&#10;Automaticky generovaný popis">
            <a:extLst>
              <a:ext uri="{FF2B5EF4-FFF2-40B4-BE49-F238E27FC236}">
                <a16:creationId xmlns:a16="http://schemas.microsoft.com/office/drawing/2014/main" id="{81CA3749-8BAC-46EB-819B-3F3C05CB4BCD}"/>
              </a:ext>
            </a:extLst>
          </p:cNvPr>
          <p:cNvPicPr>
            <a:picLocks noChangeAspect="1"/>
          </p:cNvPicPr>
          <p:nvPr/>
        </p:nvPicPr>
        <p:blipFill rotWithShape="1">
          <a:blip r:embed="rId3"/>
          <a:srcRect t="8876" r="14303" b="22276"/>
          <a:stretch/>
        </p:blipFill>
        <p:spPr>
          <a:xfrm>
            <a:off x="6003404" y="2680374"/>
            <a:ext cx="5595985" cy="3596601"/>
          </a:xfrm>
          <a:prstGeom prst="rect">
            <a:avLst/>
          </a:prstGeom>
        </p:spPr>
      </p:pic>
      <p:pic>
        <p:nvPicPr>
          <p:cNvPr id="3" name="Obrázok 2" descr="Obrázok, na ktorom je vnútri, znečistené&#10;&#10;Automaticky generovaný popis">
            <a:extLst>
              <a:ext uri="{FF2B5EF4-FFF2-40B4-BE49-F238E27FC236}">
                <a16:creationId xmlns:a16="http://schemas.microsoft.com/office/drawing/2014/main" id="{E5BEA4DD-9267-49B7-90B4-342DB9C02799}"/>
              </a:ext>
            </a:extLst>
          </p:cNvPr>
          <p:cNvPicPr>
            <a:picLocks noChangeAspect="1"/>
          </p:cNvPicPr>
          <p:nvPr/>
        </p:nvPicPr>
        <p:blipFill>
          <a:blip r:embed="rId4"/>
          <a:stretch>
            <a:fillRect/>
          </a:stretch>
        </p:blipFill>
        <p:spPr>
          <a:xfrm rot="5400000">
            <a:off x="400941" y="3129813"/>
            <a:ext cx="3595493" cy="2696620"/>
          </a:xfrm>
          <a:prstGeom prst="rect">
            <a:avLst/>
          </a:prstGeom>
        </p:spPr>
      </p:pic>
      <p:pic>
        <p:nvPicPr>
          <p:cNvPr id="6" name="Obrázok 5" descr="Obrázok, na ktorom je stena, vnútri, budova, podlaha&#10;&#10;Automaticky generovaný popis">
            <a:extLst>
              <a:ext uri="{FF2B5EF4-FFF2-40B4-BE49-F238E27FC236}">
                <a16:creationId xmlns:a16="http://schemas.microsoft.com/office/drawing/2014/main" id="{B49683EB-5CA4-4AF8-95AE-47A173DF8A13}"/>
              </a:ext>
            </a:extLst>
          </p:cNvPr>
          <p:cNvPicPr>
            <a:picLocks noChangeAspect="1"/>
          </p:cNvPicPr>
          <p:nvPr/>
        </p:nvPicPr>
        <p:blipFill>
          <a:blip r:embed="rId5"/>
          <a:stretch>
            <a:fillRect/>
          </a:stretch>
        </p:blipFill>
        <p:spPr>
          <a:xfrm>
            <a:off x="3546998" y="2680374"/>
            <a:ext cx="2696620" cy="3595493"/>
          </a:xfrm>
          <a:prstGeom prst="rect">
            <a:avLst/>
          </a:prstGeom>
        </p:spPr>
      </p:pic>
      <p:pic>
        <p:nvPicPr>
          <p:cNvPr id="11" name="Obrázok 10">
            <a:extLst>
              <a:ext uri="{FF2B5EF4-FFF2-40B4-BE49-F238E27FC236}">
                <a16:creationId xmlns:a16="http://schemas.microsoft.com/office/drawing/2014/main" id="{1039EFA1-F630-4AA3-8D4E-A8D5230A5B6B}"/>
              </a:ext>
            </a:extLst>
          </p:cNvPr>
          <p:cNvPicPr>
            <a:picLocks noChangeAspect="1"/>
          </p:cNvPicPr>
          <p:nvPr/>
        </p:nvPicPr>
        <p:blipFill>
          <a:blip r:embed="rId6"/>
          <a:stretch>
            <a:fillRect/>
          </a:stretch>
        </p:blipFill>
        <p:spPr>
          <a:xfrm>
            <a:off x="4988661" y="1881335"/>
            <a:ext cx="2008454" cy="768723"/>
          </a:xfrm>
          <a:prstGeom prst="rect">
            <a:avLst/>
          </a:prstGeom>
        </p:spPr>
      </p:pic>
    </p:spTree>
    <p:extLst>
      <p:ext uri="{BB962C8B-B14F-4D97-AF65-F5344CB8AC3E}">
        <p14:creationId xmlns:p14="http://schemas.microsoft.com/office/powerpoint/2010/main" val="198201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ok 12" descr="Obrázok, na ktorom je LEGO, hračka&#10;&#10;Automaticky generovaný popis">
            <a:extLst>
              <a:ext uri="{FF2B5EF4-FFF2-40B4-BE49-F238E27FC236}">
                <a16:creationId xmlns:a16="http://schemas.microsoft.com/office/drawing/2014/main" id="{64A5C946-9C9B-430C-94B7-0A0B0C61E976}"/>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743825" y="603454"/>
            <a:ext cx="8771649" cy="2185214"/>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UNB </a:t>
            </a:r>
            <a:r>
              <a:rPr lang="en-US" b="1" u="sng" dirty="0">
                <a:solidFill>
                  <a:srgbClr val="009228"/>
                </a:solidFill>
                <a:latin typeface="Arial" panose="020B0604020202020204" pitchFamily="34" charset="0"/>
                <a:cs typeface="Arial" panose="020B0604020202020204" pitchFamily="34" charset="0"/>
              </a:rPr>
              <a:t>KIGM </a:t>
            </a:r>
            <a:r>
              <a:rPr lang="en-US" b="1" u="sng" dirty="0" err="1">
                <a:solidFill>
                  <a:srgbClr val="009228"/>
                </a:solidFill>
                <a:latin typeface="Arial" panose="020B0604020202020204" pitchFamily="34" charset="0"/>
                <a:cs typeface="Arial" panose="020B0604020202020204" pitchFamily="34" charset="0"/>
              </a:rPr>
              <a:t>Kram</a:t>
            </a:r>
            <a:r>
              <a:rPr lang="sk-SK" b="1" u="sng" dirty="0">
                <a:solidFill>
                  <a:srgbClr val="009228"/>
                </a:solidFill>
                <a:latin typeface="Arial" panose="020B0604020202020204" pitchFamily="34" charset="0"/>
                <a:cs typeface="Arial" panose="020B0604020202020204" pitchFamily="34" charset="0"/>
              </a:rPr>
              <a:t>áre:</a:t>
            </a:r>
          </a:p>
          <a:p>
            <a:r>
              <a:rPr lang="sk-SK" sz="1400" dirty="0">
                <a:latin typeface="Arial" panose="020B0604020202020204" pitchFamily="34" charset="0"/>
                <a:cs typeface="Arial" panose="020B0604020202020204" pitchFamily="34" charset="0"/>
              </a:rPr>
              <a:t>Rekonštrukcia pôvodného </a:t>
            </a:r>
            <a:r>
              <a:rPr lang="sk-SK" sz="1400" dirty="0" err="1">
                <a:latin typeface="Arial" panose="020B0604020202020204" pitchFamily="34" charset="0"/>
                <a:cs typeface="Arial" panose="020B0604020202020204" pitchFamily="34" charset="0"/>
              </a:rPr>
              <a:t>odd</a:t>
            </a:r>
            <a:r>
              <a:rPr lang="sk-SK" sz="1400" dirty="0">
                <a:latin typeface="Arial" panose="020B0604020202020204" pitchFamily="34" charset="0"/>
                <a:cs typeface="Arial" panose="020B0604020202020204" pitchFamily="34" charset="0"/>
              </a:rPr>
              <a:t> Infekčného oddelenia pozostávala z kompletnej renovácie oddelenia , aby sme dosiahli náročné požiadavky samotných </a:t>
            </a:r>
            <a:r>
              <a:rPr lang="sk-SK" sz="1400" dirty="0" err="1">
                <a:latin typeface="Arial" panose="020B0604020202020204" pitchFamily="34" charset="0"/>
                <a:cs typeface="Arial" panose="020B0604020202020204" pitchFamily="34" charset="0"/>
              </a:rPr>
              <a:t>úživaťeľov</a:t>
            </a:r>
            <a:r>
              <a:rPr lang="sk-SK" sz="1400" dirty="0">
                <a:latin typeface="Arial" panose="020B0604020202020204" pitchFamily="34" charset="0"/>
                <a:cs typeface="Arial" panose="020B0604020202020204" pitchFamily="34" charset="0"/>
              </a:rPr>
              <a:t> na skvalitnenie samotného  prostredia. Realizácia bola náročná vzhľadom na niektoré technické úkony, ako obnova starých zvislých aj vodorovných rozvodov , rozširovanie okenných a dverných otvorov, práce podľa hygienických požiadaviek a pod.</a:t>
            </a:r>
          </a:p>
          <a:p>
            <a:endParaRPr lang="sk-SK" sz="1400" b="1" u="sng" dirty="0">
              <a:solidFill>
                <a:srgbClr val="009228"/>
              </a:solidFill>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UNB KIGM </a:t>
            </a:r>
            <a:r>
              <a:rPr lang="sk-SK" sz="1600" dirty="0" err="1">
                <a:latin typeface="Arial" panose="020B0604020202020204" pitchFamily="34" charset="0"/>
                <a:cs typeface="Arial" panose="020B0604020202020204" pitchFamily="34" charset="0"/>
              </a:rPr>
              <a:t>Kramáre</a:t>
            </a:r>
            <a:r>
              <a:rPr lang="sk-SK" sz="1600" dirty="0">
                <a:latin typeface="Arial" panose="020B0604020202020204" pitchFamily="34" charset="0"/>
                <a:cs typeface="Arial" panose="020B0604020202020204" pitchFamily="34" charset="0"/>
              </a:rPr>
              <a:t>,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350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2 mesiace</a:t>
            </a:r>
          </a:p>
        </p:txBody>
      </p:sp>
      <p:pic>
        <p:nvPicPr>
          <p:cNvPr id="3" name="Obrázok 2" descr="Obrázok, na ktorom je text, vnútri, strop&#10;&#10;Automaticky generovaný popis">
            <a:extLst>
              <a:ext uri="{FF2B5EF4-FFF2-40B4-BE49-F238E27FC236}">
                <a16:creationId xmlns:a16="http://schemas.microsoft.com/office/drawing/2014/main" id="{C01629A4-105E-4053-9157-72D6E2BBFE75}"/>
              </a:ext>
            </a:extLst>
          </p:cNvPr>
          <p:cNvPicPr>
            <a:picLocks noChangeAspect="1"/>
          </p:cNvPicPr>
          <p:nvPr/>
        </p:nvPicPr>
        <p:blipFill>
          <a:blip r:embed="rId3"/>
          <a:stretch>
            <a:fillRect/>
          </a:stretch>
        </p:blipFill>
        <p:spPr>
          <a:xfrm rot="5400000">
            <a:off x="3365196" y="3170806"/>
            <a:ext cx="3585834" cy="2883116"/>
          </a:xfrm>
          <a:prstGeom prst="rect">
            <a:avLst/>
          </a:prstGeom>
        </p:spPr>
      </p:pic>
      <p:pic>
        <p:nvPicPr>
          <p:cNvPr id="5" name="Obrázok 4" descr="Obrázok, na ktorom je žltý, vnútri&#10;&#10;Automaticky generovaný popis">
            <a:extLst>
              <a:ext uri="{FF2B5EF4-FFF2-40B4-BE49-F238E27FC236}">
                <a16:creationId xmlns:a16="http://schemas.microsoft.com/office/drawing/2014/main" id="{9AAAB7BF-17AB-4129-8CC3-F1C762515C6C}"/>
              </a:ext>
            </a:extLst>
          </p:cNvPr>
          <p:cNvPicPr>
            <a:picLocks noChangeAspect="1"/>
          </p:cNvPicPr>
          <p:nvPr/>
        </p:nvPicPr>
        <p:blipFill>
          <a:blip r:embed="rId4"/>
          <a:stretch>
            <a:fillRect/>
          </a:stretch>
        </p:blipFill>
        <p:spPr>
          <a:xfrm>
            <a:off x="833439" y="2819445"/>
            <a:ext cx="2883116" cy="3585835"/>
          </a:xfrm>
          <a:prstGeom prst="rect">
            <a:avLst/>
          </a:prstGeom>
        </p:spPr>
      </p:pic>
      <p:pic>
        <p:nvPicPr>
          <p:cNvPr id="9" name="Obrázok 8" descr="Obrázok, na ktorom je stena, vnútri, podlaha, budova&#10;&#10;Automaticky generovaný popis">
            <a:extLst>
              <a:ext uri="{FF2B5EF4-FFF2-40B4-BE49-F238E27FC236}">
                <a16:creationId xmlns:a16="http://schemas.microsoft.com/office/drawing/2014/main" id="{DD45F500-974D-4F44-BAD3-7A55350E66CA}"/>
              </a:ext>
            </a:extLst>
          </p:cNvPr>
          <p:cNvPicPr>
            <a:picLocks noChangeAspect="1"/>
          </p:cNvPicPr>
          <p:nvPr/>
        </p:nvPicPr>
        <p:blipFill>
          <a:blip r:embed="rId5"/>
          <a:stretch>
            <a:fillRect/>
          </a:stretch>
        </p:blipFill>
        <p:spPr>
          <a:xfrm>
            <a:off x="6599671" y="2819444"/>
            <a:ext cx="2883116" cy="3585835"/>
          </a:xfrm>
          <a:prstGeom prst="rect">
            <a:avLst/>
          </a:prstGeom>
        </p:spPr>
      </p:pic>
      <p:pic>
        <p:nvPicPr>
          <p:cNvPr id="14" name="Obrázok 13">
            <a:extLst>
              <a:ext uri="{FF2B5EF4-FFF2-40B4-BE49-F238E27FC236}">
                <a16:creationId xmlns:a16="http://schemas.microsoft.com/office/drawing/2014/main" id="{1F15005A-5DC2-49FD-9C48-C89EDF3589A1}"/>
              </a:ext>
            </a:extLst>
          </p:cNvPr>
          <p:cNvPicPr>
            <a:picLocks noChangeAspect="1"/>
          </p:cNvPicPr>
          <p:nvPr/>
        </p:nvPicPr>
        <p:blipFill>
          <a:blip r:embed="rId6"/>
          <a:stretch>
            <a:fillRect/>
          </a:stretch>
        </p:blipFill>
        <p:spPr>
          <a:xfrm>
            <a:off x="5335042" y="2050719"/>
            <a:ext cx="2008454" cy="768723"/>
          </a:xfrm>
          <a:prstGeom prst="rect">
            <a:avLst/>
          </a:prstGeom>
        </p:spPr>
      </p:pic>
    </p:spTree>
    <p:extLst>
      <p:ext uri="{BB962C8B-B14F-4D97-AF65-F5344CB8AC3E}">
        <p14:creationId xmlns:p14="http://schemas.microsoft.com/office/powerpoint/2010/main" val="1051719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descr="Obrázok, na ktorom je LEGO, hračka&#10;&#10;Automaticky generovaný popis">
            <a:extLst>
              <a:ext uri="{FF2B5EF4-FFF2-40B4-BE49-F238E27FC236}">
                <a16:creationId xmlns:a16="http://schemas.microsoft.com/office/drawing/2014/main" id="{ECC495DF-2046-437F-9BDF-5146921AA18A}"/>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10" name="BlokTextu 9">
            <a:extLst>
              <a:ext uri="{FF2B5EF4-FFF2-40B4-BE49-F238E27FC236}">
                <a16:creationId xmlns:a16="http://schemas.microsoft.com/office/drawing/2014/main" id="{CA14F457-A9A2-40AF-A85D-B99053A22A01}"/>
              </a:ext>
            </a:extLst>
          </p:cNvPr>
          <p:cNvSpPr txBox="1"/>
          <p:nvPr/>
        </p:nvSpPr>
        <p:spPr>
          <a:xfrm>
            <a:off x="851236" y="643927"/>
            <a:ext cx="10435653" cy="1969770"/>
          </a:xfrm>
          <a:prstGeom prst="rect">
            <a:avLst/>
          </a:prstGeom>
          <a:noFill/>
        </p:spPr>
        <p:txBody>
          <a:bodyPr wrap="square">
            <a:spAutoFit/>
          </a:bodyPr>
          <a:lstStyle/>
          <a:p>
            <a:r>
              <a:rPr lang="sk-SK" b="1" u="sng" dirty="0">
                <a:solidFill>
                  <a:srgbClr val="009228"/>
                </a:solidFill>
                <a:latin typeface="Arial" panose="020B0604020202020204" pitchFamily="34" charset="0"/>
                <a:cs typeface="Arial" panose="020B0604020202020204" pitchFamily="34" charset="0"/>
              </a:rPr>
              <a:t>UNB </a:t>
            </a:r>
            <a:r>
              <a:rPr lang="en-US" b="1" u="sng" dirty="0" err="1">
                <a:solidFill>
                  <a:srgbClr val="009228"/>
                </a:solidFill>
                <a:latin typeface="Arial" panose="020B0604020202020204" pitchFamily="34" charset="0"/>
                <a:cs typeface="Arial" panose="020B0604020202020204" pitchFamily="34" charset="0"/>
              </a:rPr>
              <a:t>Kram</a:t>
            </a:r>
            <a:r>
              <a:rPr lang="sk-SK" b="1" u="sng" dirty="0">
                <a:solidFill>
                  <a:srgbClr val="009228"/>
                </a:solidFill>
                <a:latin typeface="Arial" panose="020B0604020202020204" pitchFamily="34" charset="0"/>
                <a:cs typeface="Arial" panose="020B0604020202020204" pitchFamily="34" charset="0"/>
              </a:rPr>
              <a:t>áre odd.-3C:</a:t>
            </a:r>
          </a:p>
          <a:p>
            <a:r>
              <a:rPr lang="sk-SK" sz="1400" dirty="0">
                <a:latin typeface="Arial" panose="020B0604020202020204" pitchFamily="34" charset="0"/>
                <a:cs typeface="Arial" panose="020B0604020202020204" pitchFamily="34" charset="0"/>
              </a:rPr>
              <a:t>Rekonštrukcia starých technických priestorov pozostávala z kompletnej rekonštrukcii, aby sme dosiahli náročné požiadavky UNB na skvalitnenie a ďalšiu novú účelovosť priestorov. Realizácia bola náročná vzhľadom na niektoré technické úkony, ako sanačné práce ,dispozičné zmeny, obnova elektroinštalácii a štrukturálnej kabeláže práce podľa statických a hygienických posudkov.</a:t>
            </a:r>
          </a:p>
          <a:p>
            <a:endParaRPr lang="sk-SK" sz="1400" u="sng"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Poloha</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UNB </a:t>
            </a:r>
            <a:r>
              <a:rPr lang="sk-SK" sz="1600" dirty="0" err="1">
                <a:latin typeface="Arial" panose="020B0604020202020204" pitchFamily="34" charset="0"/>
                <a:cs typeface="Arial" panose="020B0604020202020204" pitchFamily="34" charset="0"/>
              </a:rPr>
              <a:t>Kramáre</a:t>
            </a:r>
            <a:r>
              <a:rPr lang="sk-SK" sz="1600" dirty="0">
                <a:latin typeface="Arial" panose="020B0604020202020204" pitchFamily="34" charset="0"/>
                <a:cs typeface="Arial" panose="020B0604020202020204" pitchFamily="34" charset="0"/>
              </a:rPr>
              <a:t>, Bratislava</a:t>
            </a:r>
          </a:p>
          <a:p>
            <a:r>
              <a:rPr lang="sk-SK" sz="1600" dirty="0">
                <a:latin typeface="Arial" panose="020B0604020202020204" pitchFamily="34" charset="0"/>
                <a:cs typeface="Arial" panose="020B0604020202020204" pitchFamily="34" charset="0"/>
              </a:rPr>
              <a:t>Rozsah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550 m</a:t>
            </a:r>
            <a:r>
              <a:rPr lang="sk-SK" sz="1600" baseline="30000" dirty="0">
                <a:latin typeface="Arial" panose="020B0604020202020204" pitchFamily="34" charset="0"/>
                <a:cs typeface="Arial" panose="020B0604020202020204" pitchFamily="34" charset="0"/>
              </a:rPr>
              <a:t>2</a:t>
            </a:r>
          </a:p>
          <a:p>
            <a:r>
              <a:rPr lang="sk-SK" sz="1600" dirty="0">
                <a:latin typeface="Arial" panose="020B0604020202020204" pitchFamily="34" charset="0"/>
                <a:cs typeface="Arial" panose="020B0604020202020204" pitchFamily="34" charset="0"/>
              </a:rPr>
              <a:t>Čas realizácie</a:t>
            </a:r>
            <a:r>
              <a:rPr lang="en-US" sz="1600" dirty="0">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3 mesiace</a:t>
            </a:r>
          </a:p>
        </p:txBody>
      </p:sp>
      <p:pic>
        <p:nvPicPr>
          <p:cNvPr id="4" name="Obrázok 3" descr="Obrázok, na ktorom je stena, budova, vnútri, podlaha&#10;&#10;Automaticky generovaný popis">
            <a:extLst>
              <a:ext uri="{FF2B5EF4-FFF2-40B4-BE49-F238E27FC236}">
                <a16:creationId xmlns:a16="http://schemas.microsoft.com/office/drawing/2014/main" id="{907740DE-DF26-4A19-9F67-50AB52E0E249}"/>
              </a:ext>
            </a:extLst>
          </p:cNvPr>
          <p:cNvPicPr>
            <a:picLocks noChangeAspect="1"/>
          </p:cNvPicPr>
          <p:nvPr/>
        </p:nvPicPr>
        <p:blipFill rotWithShape="1">
          <a:blip r:embed="rId3"/>
          <a:srcRect t="4028" b="22222"/>
          <a:stretch/>
        </p:blipFill>
        <p:spPr>
          <a:xfrm>
            <a:off x="7808338" y="2736807"/>
            <a:ext cx="3478551" cy="3244894"/>
          </a:xfrm>
          <a:prstGeom prst="rect">
            <a:avLst/>
          </a:prstGeom>
        </p:spPr>
      </p:pic>
      <p:pic>
        <p:nvPicPr>
          <p:cNvPr id="7" name="Obrázok 6" descr="Obrázok, na ktorom je vnútri, podlaha, stena, strop&#10;&#10;Automaticky generovaný popis">
            <a:extLst>
              <a:ext uri="{FF2B5EF4-FFF2-40B4-BE49-F238E27FC236}">
                <a16:creationId xmlns:a16="http://schemas.microsoft.com/office/drawing/2014/main" id="{CBF1BB83-E8D4-42AD-904C-6D4E55CE3E59}"/>
              </a:ext>
            </a:extLst>
          </p:cNvPr>
          <p:cNvPicPr>
            <a:picLocks noChangeAspect="1"/>
          </p:cNvPicPr>
          <p:nvPr/>
        </p:nvPicPr>
        <p:blipFill rotWithShape="1">
          <a:blip r:embed="rId4"/>
          <a:srcRect b="26250"/>
          <a:stretch/>
        </p:blipFill>
        <p:spPr>
          <a:xfrm>
            <a:off x="851236" y="2736807"/>
            <a:ext cx="3478551" cy="3244893"/>
          </a:xfrm>
          <a:prstGeom prst="rect">
            <a:avLst/>
          </a:prstGeom>
        </p:spPr>
      </p:pic>
      <p:pic>
        <p:nvPicPr>
          <p:cNvPr id="13" name="Obrázok 12" descr="Obrázok, na ktorom je budova, stena, vnútri, znečistené&#10;&#10;Automaticky generovaný popis">
            <a:extLst>
              <a:ext uri="{FF2B5EF4-FFF2-40B4-BE49-F238E27FC236}">
                <a16:creationId xmlns:a16="http://schemas.microsoft.com/office/drawing/2014/main" id="{53BC37C8-BB5E-4D8D-A1A4-DD19CB44CB2C}"/>
              </a:ext>
            </a:extLst>
          </p:cNvPr>
          <p:cNvPicPr>
            <a:picLocks noChangeAspect="1"/>
          </p:cNvPicPr>
          <p:nvPr/>
        </p:nvPicPr>
        <p:blipFill rotWithShape="1">
          <a:blip r:embed="rId5"/>
          <a:srcRect l="574" t="3558" r="574" b="11152"/>
          <a:stretch/>
        </p:blipFill>
        <p:spPr>
          <a:xfrm>
            <a:off x="4329787" y="2736808"/>
            <a:ext cx="3478552" cy="3244891"/>
          </a:xfrm>
          <a:prstGeom prst="rect">
            <a:avLst/>
          </a:prstGeom>
        </p:spPr>
      </p:pic>
      <p:pic>
        <p:nvPicPr>
          <p:cNvPr id="11" name="Obrázok 10">
            <a:extLst>
              <a:ext uri="{FF2B5EF4-FFF2-40B4-BE49-F238E27FC236}">
                <a16:creationId xmlns:a16="http://schemas.microsoft.com/office/drawing/2014/main" id="{0BC73903-944F-46A4-8DAA-9155AF11EBE9}"/>
              </a:ext>
            </a:extLst>
          </p:cNvPr>
          <p:cNvPicPr>
            <a:picLocks noChangeAspect="1"/>
          </p:cNvPicPr>
          <p:nvPr/>
        </p:nvPicPr>
        <p:blipFill>
          <a:blip r:embed="rId6"/>
          <a:stretch>
            <a:fillRect/>
          </a:stretch>
        </p:blipFill>
        <p:spPr>
          <a:xfrm>
            <a:off x="6541053" y="1968082"/>
            <a:ext cx="2008454" cy="768723"/>
          </a:xfrm>
          <a:prstGeom prst="rect">
            <a:avLst/>
          </a:prstGeom>
        </p:spPr>
      </p:pic>
    </p:spTree>
    <p:extLst>
      <p:ext uri="{BB962C8B-B14F-4D97-AF65-F5344CB8AC3E}">
        <p14:creationId xmlns:p14="http://schemas.microsoft.com/office/powerpoint/2010/main" val="2549787355"/>
      </p:ext>
    </p:extLst>
  </p:cSld>
  <p:clrMapOvr>
    <a:masterClrMapping/>
  </p:clrMapOvr>
</p:sld>
</file>

<file path=ppt/theme/theme1.xml><?xml version="1.0" encoding="utf-8"?>
<a:theme xmlns:a="http://schemas.openxmlformats.org/drawingml/2006/main" name="Office Theme">
  <a:themeElements>
    <a:clrScheme name="Motí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Motí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1313</TotalTime>
  <Words>1374</Words>
  <Application>Microsoft Macintosh PowerPoint</Application>
  <PresentationFormat>Širokouhlá</PresentationFormat>
  <Paragraphs>126</Paragraphs>
  <Slides>16</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16</vt:i4>
      </vt:variant>
    </vt:vector>
  </HeadingPairs>
  <TitlesOfParts>
    <vt:vector size="20" baseType="lpstr">
      <vt:lpstr>Arial</vt:lpstr>
      <vt:lpstr>Calibri</vt:lpstr>
      <vt:lpstr>Calibri Light</vt:lpstr>
      <vt:lpstr>Office Theme</vt:lpstr>
      <vt:lpstr>Prezentácia programu PowerPoint</vt:lpstr>
      <vt:lpstr>I. P. H. Trading s.r.o.</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Igor Péter</dc:creator>
  <cp:lastModifiedBy>Igor Péter</cp:lastModifiedBy>
  <cp:revision>38</cp:revision>
  <dcterms:created xsi:type="dcterms:W3CDTF">2020-09-24T16:18:35Z</dcterms:created>
  <dcterms:modified xsi:type="dcterms:W3CDTF">2021-05-25T20:40:30Z</dcterms:modified>
</cp:coreProperties>
</file>